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3" r:id="rId2"/>
    <p:sldId id="556" r:id="rId3"/>
    <p:sldId id="514" r:id="rId4"/>
    <p:sldId id="544" r:id="rId5"/>
    <p:sldId id="543" r:id="rId6"/>
    <p:sldId id="532" r:id="rId7"/>
    <p:sldId id="561" r:id="rId8"/>
    <p:sldId id="563" r:id="rId9"/>
    <p:sldId id="562" r:id="rId10"/>
    <p:sldId id="554" r:id="rId11"/>
    <p:sldId id="533" r:id="rId12"/>
    <p:sldId id="559" r:id="rId13"/>
    <p:sldId id="555" r:id="rId14"/>
    <p:sldId id="552" r:id="rId15"/>
    <p:sldId id="557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003F87"/>
    <a:srgbClr val="2F5597"/>
    <a:srgbClr val="8DA1C4"/>
    <a:srgbClr val="182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34" autoAdjust="0"/>
  </p:normalViewPr>
  <p:slideViewPr>
    <p:cSldViewPr snapToGrid="0" showGuides="1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4T14:40:1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7308E-CB75-4937-8AB5-A3598BE66253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DA2A2-8270-4ED5-BF5C-C8E0B3242F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4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6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36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城市三维建模</a:t>
            </a:r>
            <a:r>
              <a:rPr lang="en-US" altLang="zh-CN" dirty="0"/>
              <a:t>-&gt;</a:t>
            </a:r>
            <a:r>
              <a:rPr lang="zh-CN" altLang="en-US" dirty="0"/>
              <a:t>捕捉明暗信息</a:t>
            </a:r>
            <a:r>
              <a:rPr lang="en-US" altLang="zh-CN" dirty="0"/>
              <a:t>-&gt;</a:t>
            </a:r>
            <a:r>
              <a:rPr lang="zh-CN" altLang="en-US" dirty="0"/>
              <a:t>动态渲染分析</a:t>
            </a:r>
            <a:r>
              <a:rPr lang="en-US" altLang="zh-CN" dirty="0"/>
              <a:t>-&gt;</a:t>
            </a:r>
            <a:r>
              <a:rPr lang="zh-CN" altLang="en-US" dirty="0"/>
              <a:t>光影数字孪生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848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689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76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056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5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9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15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451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76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585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249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09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DA2A2-8270-4ED5-BF5C-C8E0B3242F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75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EB6D9-A667-4A00-BA79-5AA262E63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BA5D85D-5A15-4B00-B3E1-28501AACE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67EE7-ABC5-4F15-96E2-46DFE8EA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F4D921-A1D0-485E-867E-6163F010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C0938-FA48-4CCB-805D-F35F0EFD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22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4D4E0-7AAD-4DFC-B130-91CB4F30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E3E61B-E3A3-490B-BCB3-1ACCCB2D4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51EDF-27F8-4FD1-AF64-F3B742A81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F1B75D-3B7E-42ED-94BC-C8590F6D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E50C9-F56A-446E-AA78-4428E915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53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1FC963-FFA0-4980-B55B-8CD310EE7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EA66F3-C54B-4826-BB51-7F303DEC6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3BAF1-A695-4E3A-9698-09189028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F85499-A261-4474-9E03-E51F7D18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DFBFB9-0F9A-4F0A-A8F8-4F50AD6A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0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5FEA0-4A33-4BE3-89F3-B4340F61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296AB-1A3F-4B10-B836-B50B18240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52684-B4A4-4BBC-9538-918CA59E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645D9C-6404-45A9-8CCE-E17B192D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02A07-DE79-42BD-8EF9-DCC82A44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45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75330-6F96-4D78-99E9-FA66405D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21C155-E575-4800-BAFB-5F71F7B2D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4D310C-B163-4114-920D-0D147F3B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D405AD-C38A-4FB6-B6BA-210B932E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1B81CF-3C9B-4ED8-B9D2-71DD4D2B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4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6E681-99D4-4511-8E18-A4F97CBF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D7FF0-2731-4D0A-8C8A-23DB22701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F7587F-21F0-493F-A40A-5B8FD3873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981B01-CBAA-4467-A55D-FA6165A3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554E01-E0EB-4C7B-A39B-E9499209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FC5701-28F0-41AD-8DDD-1BC6D8880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24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E0A7F-9F0B-482C-8369-627CADEB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986BC7-4DBB-4AAB-9AE3-89F5FC4FA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8D0ACD-6745-4387-B40A-236AFFE8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320400-E156-49A6-A6D1-15D1B6E41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E3386D-C3B6-4BBB-ACAD-E57CE2CD9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AD9153-7876-478D-8C8A-739AB6A8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C07020-A502-4C0B-8EFE-6390595E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2CABBB-8404-4188-9CDF-FC208BF6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4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CCE42-A7E3-40C3-94B5-3BCA9DF1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6DC7E8-72D1-4F1D-B558-5869D016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28638B-2AF9-4E11-AA01-B61113FC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77B12E-7CFA-4BB8-AC50-6A9F6E15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2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78C682-4B4B-48DF-8FE7-CD888712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9E3613-D0CE-45AF-A0F7-23BA3DEC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1C6DA6-4502-4DAC-84EE-94BCC373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80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06E28-5093-4FAB-A67B-0AAC04F5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DAC90-0F2B-4C7D-AB74-1ED4EECA7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E8F660-1BD4-42FB-A309-C9A4EAA34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CEB166-9FC3-466E-B1F4-7263935D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92812B-FBE9-4E44-BD4A-458DA106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E5AED4-2B10-442D-B955-51528A99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0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16C5A-5BE0-4F91-8729-26C326C05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792FB6-1B91-462F-B91F-9FD3A0418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D478DE-7362-4F0C-BE80-A4F885A11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A7690B-15F5-4DD2-88D6-3C33B752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81376F-C838-4EC9-871C-0FC3ACE8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7CB226-1A53-47BD-A2B6-75BF1276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3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7903B0-3A3F-45FD-8919-0CE1F6FE4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2A3680-C466-46B5-9576-1CBDF023C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25051C-C117-4522-B3B3-7A332F0CE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E5AE-854A-4B80-820C-1ACCD978BA3B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4D47F-AE7F-4BB8-9820-DBD53F1DA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7AEAB-85AC-4B60-BB11-E2BA05ED8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4F22C-E4EF-4ECA-B9AE-8B396F99A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79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37.jpe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hyperlink" Target="https://www.bilibili.com/video/BV1EU4y1M73t/?spm_id_from=pageDriver&amp;vd_source=3dacaf6a0d5667f35fbde18484c100c7" TargetMode="External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8.svg"/><Relationship Id="rId9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4.jpeg"/><Relationship Id="rId5" Type="http://schemas.openxmlformats.org/officeDocument/2006/relationships/customXml" Target="../ink/ink1.xml"/><Relationship Id="rId10" Type="http://schemas.openxmlformats.org/officeDocument/2006/relationships/image" Target="../media/image23.png"/><Relationship Id="rId4" Type="http://schemas.openxmlformats.org/officeDocument/2006/relationships/image" Target="../media/image21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0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10" Type="http://schemas.openxmlformats.org/officeDocument/2006/relationships/image" Target="../media/image32.png"/><Relationship Id="rId4" Type="http://schemas.openxmlformats.org/officeDocument/2006/relationships/image" Target="../media/image21.sv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5.jpe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6.jpe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218" y="2130856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4615171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>
            <a:off x="0" y="2213644"/>
            <a:ext cx="12192000" cy="2413000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597D1-D3A9-4543-B7E9-42A99E9122D9}"/>
              </a:ext>
            </a:extLst>
          </p:cNvPr>
          <p:cNvSpPr txBox="1"/>
          <p:nvPr/>
        </p:nvSpPr>
        <p:spPr>
          <a:xfrm>
            <a:off x="2139775" y="2394898"/>
            <a:ext cx="9632231" cy="16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/>
                <a:ea typeface="微软雅黑"/>
              </a:rPr>
              <a:t>基于虚幻引擎</a:t>
            </a:r>
            <a:endParaRPr lang="en-US" altLang="zh-CN" sz="480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lvl="0">
              <a:lnSpc>
                <a:spcPct val="110000"/>
              </a:lnSpc>
              <a:defRPr/>
            </a:pPr>
            <a:r>
              <a:rPr lang="zh-CN" altLang="en-US" sz="4800" dirty="0">
                <a:solidFill>
                  <a:schemeClr val="bg1"/>
                </a:solidFill>
                <a:latin typeface="微软雅黑"/>
                <a:ea typeface="微软雅黑"/>
              </a:rPr>
              <a:t>实现动态光照仿真的城市数字孪生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AAFF26B0-F06D-4E12-ABB4-48CD8800D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994" y="2627165"/>
            <a:ext cx="1387140" cy="115182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5622" y="175646"/>
            <a:ext cx="1508654" cy="529352"/>
          </a:xfrm>
          <a:prstGeom prst="rect">
            <a:avLst/>
          </a:prstGeom>
        </p:spPr>
      </p:pic>
      <p:grpSp>
        <p:nvGrpSpPr>
          <p:cNvPr id="94" name="组合 93">
            <a:extLst>
              <a:ext uri="{FF2B5EF4-FFF2-40B4-BE49-F238E27FC236}">
                <a16:creationId xmlns:a16="http://schemas.microsoft.com/office/drawing/2014/main" id="{74AAB1E3-E9AA-482C-BC5B-5BA03F02F9EE}"/>
              </a:ext>
            </a:extLst>
          </p:cNvPr>
          <p:cNvGrpSpPr/>
          <p:nvPr/>
        </p:nvGrpSpPr>
        <p:grpSpPr>
          <a:xfrm>
            <a:off x="9379559" y="4055674"/>
            <a:ext cx="2411354" cy="499568"/>
            <a:chOff x="5452338" y="4835581"/>
            <a:chExt cx="4749594" cy="49956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CCA80A5-3D6E-48F5-B670-5ED8EAE71F9E}"/>
                </a:ext>
              </a:extLst>
            </p:cNvPr>
            <p:cNvSpPr/>
            <p:nvPr/>
          </p:nvSpPr>
          <p:spPr>
            <a:xfrm>
              <a:off x="5452338" y="4835581"/>
              <a:ext cx="4342067" cy="499568"/>
            </a:xfrm>
            <a:prstGeom prst="roundRect">
              <a:avLst>
                <a:gd name="adj" fmla="val 50000"/>
              </a:avLst>
            </a:prstGeom>
            <a:solidFill>
              <a:srgbClr val="141B76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E50AF1E-6827-451A-909D-87A84C1EA21C}"/>
                </a:ext>
              </a:extLst>
            </p:cNvPr>
            <p:cNvSpPr txBox="1"/>
            <p:nvPr/>
          </p:nvSpPr>
          <p:spPr>
            <a:xfrm>
              <a:off x="6178927" y="4907854"/>
              <a:ext cx="40230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微软雅黑 Light"/>
                  <a:ea typeface="微软雅黑 Light"/>
                </a:rPr>
                <a:t>主讲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人：</a:t>
              </a:r>
              <a:r>
                <a:rPr lang="en-US" altLang="zh-CN" dirty="0">
                  <a:solidFill>
                    <a:prstClr val="white"/>
                  </a:solidFill>
                  <a:latin typeface="微软雅黑 Light"/>
                  <a:ea typeface="微软雅黑 Light"/>
                </a:rPr>
                <a:t>xxx</a:t>
              </a:r>
            </a:p>
          </p:txBody>
        </p:sp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8761" y="158641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14080" y="477786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72133DB7-83E6-4F86-A86D-68528E5FA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5608" y="1623536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4966" y="562017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0A7AC1A-462D-40DD-11EB-395B9456E377}"/>
              </a:ext>
            </a:extLst>
          </p:cNvPr>
          <p:cNvGrpSpPr/>
          <p:nvPr/>
        </p:nvGrpSpPr>
        <p:grpSpPr>
          <a:xfrm>
            <a:off x="9898203" y="43438"/>
            <a:ext cx="2091634" cy="1419208"/>
            <a:chOff x="7660433" y="3009722"/>
            <a:chExt cx="4135038" cy="277587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80DD2B-AD4B-4232-845E-4A9C30DE8F64}"/>
                </a:ext>
              </a:extLst>
            </p:cNvPr>
            <p:cNvSpPr/>
            <p:nvPr/>
          </p:nvSpPr>
          <p:spPr>
            <a:xfrm>
              <a:off x="7660433" y="3009722"/>
              <a:ext cx="4135038" cy="2775878"/>
            </a:xfrm>
            <a:prstGeom prst="rect">
              <a:avLst/>
            </a:prstGeom>
            <a:noFill/>
            <a:ln w="63500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866DE6B-D410-4D6C-84E0-C63D6D54D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840" y="3202967"/>
              <a:ext cx="3698223" cy="241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448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991DEE90-AC86-48BF-A20A-547D360E5EFB}"/>
              </a:ext>
            </a:extLst>
          </p:cNvPr>
          <p:cNvSpPr/>
          <p:nvPr/>
        </p:nvSpPr>
        <p:spPr>
          <a:xfrm>
            <a:off x="6609398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F5A969-260B-422F-B4E3-DA6395C64BC8}"/>
              </a:ext>
            </a:extLst>
          </p:cNvPr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C4BCF85-EA4C-493A-8D5E-F0143B36AB23}"/>
                </a:ext>
              </a:extLst>
            </p:cNvPr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E808EE5-120D-468C-A69F-51673B365677}"/>
                </a:ext>
              </a:extLst>
            </p:cNvPr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4991D69-27EB-405C-B1D3-36EF14D376BD}"/>
                </a:ext>
              </a:extLst>
            </p:cNvPr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CF43A9D-946B-4EC1-A72C-12F9965E137E}"/>
              </a:ext>
            </a:extLst>
          </p:cNvPr>
          <p:cNvGrpSpPr/>
          <p:nvPr/>
        </p:nvGrpSpPr>
        <p:grpSpPr>
          <a:xfrm>
            <a:off x="3055559" y="4428336"/>
            <a:ext cx="3235048" cy="651312"/>
            <a:chOff x="209724" y="4394568"/>
            <a:chExt cx="3235048" cy="65131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AE1EE13-9C37-48CE-BDB5-4C39D3287054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F2CAF46-B10D-40CB-809E-1FD36E596AC9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5522BE-CE53-47EB-8AEE-C0375FF18584}"/>
              </a:ext>
            </a:extLst>
          </p:cNvPr>
          <p:cNvGrpSpPr/>
          <p:nvPr/>
        </p:nvGrpSpPr>
        <p:grpSpPr>
          <a:xfrm>
            <a:off x="5948570" y="4428336"/>
            <a:ext cx="3235048" cy="651312"/>
            <a:chOff x="209724" y="4394568"/>
            <a:chExt cx="3235048" cy="65131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C9B050D-6789-4AA9-A526-56ECC8167D9A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697B987-A274-4B86-8D56-FF0D05DEF62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8177A08-65D0-43C8-BBED-595C77563E02}"/>
              </a:ext>
            </a:extLst>
          </p:cNvPr>
          <p:cNvGrpSpPr/>
          <p:nvPr/>
        </p:nvGrpSpPr>
        <p:grpSpPr>
          <a:xfrm>
            <a:off x="8699881" y="4382709"/>
            <a:ext cx="3235048" cy="651312"/>
            <a:chOff x="209724" y="4394568"/>
            <a:chExt cx="3235048" cy="65131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AAA4CA5-B98F-4084-9D8B-791B4F288906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创新之处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DA7B37F-8451-467A-BBAB-DA5CFB47BA30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8E30C5-F3E2-490B-BA55-8584F5B46F7C}"/>
              </a:ext>
            </a:extLst>
          </p:cNvPr>
          <p:cNvGrpSpPr/>
          <p:nvPr/>
        </p:nvGrpSpPr>
        <p:grpSpPr>
          <a:xfrm>
            <a:off x="6916012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A2B2B69-B1A9-43D3-8805-96C7DC83E749}"/>
                </a:ext>
              </a:extLst>
            </p:cNvPr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9EAAE6D9-A0F7-4A31-8973-72D41173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9C66ED-F764-400B-9AA0-0C65B6AF1012}"/>
              </a:ext>
            </a:extLst>
          </p:cNvPr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BB762AA-0FA7-4AE0-9706-E0F0F67F6B71}"/>
                </a:ext>
              </a:extLst>
            </p:cNvPr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2EB309AA-217D-47D1-AA4F-092E330B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53995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751CDC-445C-446B-B799-DBBAD7025BE3}"/>
              </a:ext>
            </a:extLst>
          </p:cNvPr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773D16B-B26D-4ACE-B82D-19CC3160B13E}"/>
                </a:ext>
              </a:extLst>
            </p:cNvPr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3425BBB-6727-4250-85F3-365EA0CB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12F191-3487-48B2-8693-727C14881658}"/>
              </a:ext>
            </a:extLst>
          </p:cNvPr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82D3A1-3DD5-42E5-BC06-B87C450047C1}"/>
                </a:ext>
              </a:extLst>
            </p:cNvPr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4AD0FFA1-B1D6-4A7A-8CFA-8B13327B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DC4DF9-EDB5-4893-B60E-C4238C656D54}"/>
              </a:ext>
            </a:extLst>
          </p:cNvPr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C6EF5C-9CFE-4CE5-8D09-222CD3D47BEE}"/>
                </a:ext>
              </a:extLst>
            </p:cNvPr>
            <p:cNvSpPr txBox="1"/>
            <p:nvPr/>
          </p:nvSpPr>
          <p:spPr>
            <a:xfrm>
              <a:off x="8405870" y="964934"/>
              <a:ext cx="34401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29C69BF-F084-41CE-B5C1-0F9FAF53B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625B235-73FE-4F5D-B741-E83D11F67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B2A5590-4C2D-49EC-8832-F5EB782F5745}"/>
              </a:ext>
            </a:extLst>
          </p:cNvPr>
          <p:cNvGrpSpPr/>
          <p:nvPr/>
        </p:nvGrpSpPr>
        <p:grpSpPr>
          <a:xfrm>
            <a:off x="173449" y="4428336"/>
            <a:ext cx="3235048" cy="651312"/>
            <a:chOff x="209724" y="4394568"/>
            <a:chExt cx="3235048" cy="651312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48B34B3-953B-43F7-9936-47B1D78ECC55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latin typeface="微软雅黑 Light"/>
                  <a:ea typeface="微软雅黑 Light"/>
                </a:rPr>
                <a:t>项目背景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A754894-4355-4EF2-A7A1-C0984BD0606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0" y="-10804"/>
            <a:ext cx="12196631" cy="2127749"/>
            <a:chOff x="-4632" y="-1"/>
            <a:chExt cx="12196631" cy="2127749"/>
          </a:xfrm>
        </p:grpSpPr>
        <p:sp>
          <p:nvSpPr>
            <p:cNvPr id="40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6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7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5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782" y="354706"/>
            <a:ext cx="2161308" cy="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7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645936-A001-4C38-913D-F2351F962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263"/>
            <a:ext cx="12192000" cy="6304737"/>
          </a:xfrm>
          <a:prstGeom prst="rect">
            <a:avLst/>
          </a:prstGeom>
        </p:spPr>
      </p:pic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5601314-ED0F-4D72-97F1-9DF00DB6BDE1}"/>
              </a:ext>
            </a:extLst>
          </p:cNvPr>
          <p:cNvSpPr/>
          <p:nvPr/>
        </p:nvSpPr>
        <p:spPr>
          <a:xfrm>
            <a:off x="0" y="505525"/>
            <a:ext cx="12256569" cy="630013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10116 h 10116"/>
              <a:gd name="connsiteX1" fmla="*/ 0 w 10000"/>
              <a:gd name="connsiteY1" fmla="*/ 116 h 10116"/>
              <a:gd name="connsiteX2" fmla="*/ 9965 w 10000"/>
              <a:gd name="connsiteY2" fmla="*/ 0 h 10116"/>
              <a:gd name="connsiteX3" fmla="*/ 10000 w 10000"/>
              <a:gd name="connsiteY3" fmla="*/ 8116 h 10116"/>
              <a:gd name="connsiteX4" fmla="*/ 0 w 10000"/>
              <a:gd name="connsiteY4" fmla="*/ 10116 h 10116"/>
              <a:gd name="connsiteX0" fmla="*/ 0 w 10000"/>
              <a:gd name="connsiteY0" fmla="*/ 10038 h 10038"/>
              <a:gd name="connsiteX1" fmla="*/ 0 w 10000"/>
              <a:gd name="connsiteY1" fmla="*/ 38 h 10038"/>
              <a:gd name="connsiteX2" fmla="*/ 9930 w 10000"/>
              <a:gd name="connsiteY2" fmla="*/ 0 h 10038"/>
              <a:gd name="connsiteX3" fmla="*/ 10000 w 10000"/>
              <a:gd name="connsiteY3" fmla="*/ 8038 h 10038"/>
              <a:gd name="connsiteX4" fmla="*/ 0 w 10000"/>
              <a:gd name="connsiteY4" fmla="*/ 10038 h 10038"/>
              <a:gd name="connsiteX0" fmla="*/ 0 w 10000"/>
              <a:gd name="connsiteY0" fmla="*/ 10000 h 10000"/>
              <a:gd name="connsiteX1" fmla="*/ 0 w 10000"/>
              <a:gd name="connsiteY1" fmla="*/ 0 h 10000"/>
              <a:gd name="connsiteX2" fmla="*/ 9930 w 10000"/>
              <a:gd name="connsiteY2" fmla="*/ 40 h 10000"/>
              <a:gd name="connsiteX3" fmla="*/ 10000 w 10000"/>
              <a:gd name="connsiteY3" fmla="*/ 8000 h 10000"/>
              <a:gd name="connsiteX4" fmla="*/ 0 w 10000"/>
              <a:gd name="connsiteY4" fmla="*/ 10000 h 10000"/>
              <a:gd name="connsiteX0" fmla="*/ 0 w 10000"/>
              <a:gd name="connsiteY0" fmla="*/ 10012 h 10012"/>
              <a:gd name="connsiteX1" fmla="*/ 0 w 10000"/>
              <a:gd name="connsiteY1" fmla="*/ 12 h 10012"/>
              <a:gd name="connsiteX2" fmla="*/ 9895 w 10000"/>
              <a:gd name="connsiteY2" fmla="*/ 0 h 10012"/>
              <a:gd name="connsiteX3" fmla="*/ 10000 w 10000"/>
              <a:gd name="connsiteY3" fmla="*/ 8012 h 10012"/>
              <a:gd name="connsiteX4" fmla="*/ 0 w 10000"/>
              <a:gd name="connsiteY4" fmla="*/ 10012 h 10012"/>
              <a:gd name="connsiteX0" fmla="*/ 0 w 10035"/>
              <a:gd name="connsiteY0" fmla="*/ 10012 h 10154"/>
              <a:gd name="connsiteX1" fmla="*/ 0 w 10035"/>
              <a:gd name="connsiteY1" fmla="*/ 12 h 10154"/>
              <a:gd name="connsiteX2" fmla="*/ 9895 w 10035"/>
              <a:gd name="connsiteY2" fmla="*/ 0 h 10154"/>
              <a:gd name="connsiteX3" fmla="*/ 10035 w 10035"/>
              <a:gd name="connsiteY3" fmla="*/ 10154 h 10154"/>
              <a:gd name="connsiteX4" fmla="*/ 0 w 10035"/>
              <a:gd name="connsiteY4" fmla="*/ 10012 h 10154"/>
              <a:gd name="connsiteX0" fmla="*/ 0 w 10035"/>
              <a:gd name="connsiteY0" fmla="*/ 10012 h 10154"/>
              <a:gd name="connsiteX1" fmla="*/ 0 w 10035"/>
              <a:gd name="connsiteY1" fmla="*/ 12 h 10154"/>
              <a:gd name="connsiteX2" fmla="*/ 9895 w 10035"/>
              <a:gd name="connsiteY2" fmla="*/ 0 h 10154"/>
              <a:gd name="connsiteX3" fmla="*/ 10035 w 10035"/>
              <a:gd name="connsiteY3" fmla="*/ 10154 h 10154"/>
              <a:gd name="connsiteX4" fmla="*/ 0 w 10035"/>
              <a:gd name="connsiteY4" fmla="*/ 10012 h 10154"/>
              <a:gd name="connsiteX0" fmla="*/ 0 w 9965"/>
              <a:gd name="connsiteY0" fmla="*/ 10012 h 10102"/>
              <a:gd name="connsiteX1" fmla="*/ 0 w 9965"/>
              <a:gd name="connsiteY1" fmla="*/ 12 h 10102"/>
              <a:gd name="connsiteX2" fmla="*/ 9895 w 9965"/>
              <a:gd name="connsiteY2" fmla="*/ 0 h 10102"/>
              <a:gd name="connsiteX3" fmla="*/ 9965 w 9965"/>
              <a:gd name="connsiteY3" fmla="*/ 10102 h 10102"/>
              <a:gd name="connsiteX4" fmla="*/ 0 w 9965"/>
              <a:gd name="connsiteY4" fmla="*/ 10012 h 10102"/>
              <a:gd name="connsiteX0" fmla="*/ 0 w 10000"/>
              <a:gd name="connsiteY0" fmla="*/ 9911 h 9922"/>
              <a:gd name="connsiteX1" fmla="*/ 0 w 10000"/>
              <a:gd name="connsiteY1" fmla="*/ 12 h 9922"/>
              <a:gd name="connsiteX2" fmla="*/ 9930 w 10000"/>
              <a:gd name="connsiteY2" fmla="*/ 0 h 9922"/>
              <a:gd name="connsiteX3" fmla="*/ 10000 w 10000"/>
              <a:gd name="connsiteY3" fmla="*/ 9922 h 9922"/>
              <a:gd name="connsiteX4" fmla="*/ 0 w 10000"/>
              <a:gd name="connsiteY4" fmla="*/ 9911 h 9922"/>
              <a:gd name="connsiteX0" fmla="*/ 0 w 10000"/>
              <a:gd name="connsiteY0" fmla="*/ 10015 h 10026"/>
              <a:gd name="connsiteX1" fmla="*/ 0 w 10000"/>
              <a:gd name="connsiteY1" fmla="*/ 38 h 10026"/>
              <a:gd name="connsiteX2" fmla="*/ 9965 w 10000"/>
              <a:gd name="connsiteY2" fmla="*/ 0 h 10026"/>
              <a:gd name="connsiteX3" fmla="*/ 10000 w 10000"/>
              <a:gd name="connsiteY3" fmla="*/ 10026 h 10026"/>
              <a:gd name="connsiteX4" fmla="*/ 0 w 10000"/>
              <a:gd name="connsiteY4" fmla="*/ 10015 h 10026"/>
              <a:gd name="connsiteX0" fmla="*/ 9 w 10009"/>
              <a:gd name="connsiteY0" fmla="*/ 10015 h 10026"/>
              <a:gd name="connsiteX1" fmla="*/ 0 w 10009"/>
              <a:gd name="connsiteY1" fmla="*/ 55 h 10026"/>
              <a:gd name="connsiteX2" fmla="*/ 9974 w 10009"/>
              <a:gd name="connsiteY2" fmla="*/ 0 h 10026"/>
              <a:gd name="connsiteX3" fmla="*/ 10009 w 10009"/>
              <a:gd name="connsiteY3" fmla="*/ 10026 h 10026"/>
              <a:gd name="connsiteX4" fmla="*/ 9 w 10009"/>
              <a:gd name="connsiteY4" fmla="*/ 10015 h 10026"/>
              <a:gd name="connsiteX0" fmla="*/ 18 w 10018"/>
              <a:gd name="connsiteY0" fmla="*/ 10028 h 10039"/>
              <a:gd name="connsiteX1" fmla="*/ 0 w 10018"/>
              <a:gd name="connsiteY1" fmla="*/ 0 h 10039"/>
              <a:gd name="connsiteX2" fmla="*/ 9983 w 10018"/>
              <a:gd name="connsiteY2" fmla="*/ 13 h 10039"/>
              <a:gd name="connsiteX3" fmla="*/ 10018 w 10018"/>
              <a:gd name="connsiteY3" fmla="*/ 10039 h 10039"/>
              <a:gd name="connsiteX4" fmla="*/ 18 w 10018"/>
              <a:gd name="connsiteY4" fmla="*/ 10028 h 10039"/>
              <a:gd name="connsiteX0" fmla="*/ 18 w 10028"/>
              <a:gd name="connsiteY0" fmla="*/ 10028 h 10039"/>
              <a:gd name="connsiteX1" fmla="*/ 0 w 10028"/>
              <a:gd name="connsiteY1" fmla="*/ 0 h 10039"/>
              <a:gd name="connsiteX2" fmla="*/ 10026 w 10028"/>
              <a:gd name="connsiteY2" fmla="*/ 30 h 10039"/>
              <a:gd name="connsiteX3" fmla="*/ 10018 w 10028"/>
              <a:gd name="connsiteY3" fmla="*/ 10039 h 10039"/>
              <a:gd name="connsiteX4" fmla="*/ 18 w 10028"/>
              <a:gd name="connsiteY4" fmla="*/ 10028 h 10039"/>
              <a:gd name="connsiteX0" fmla="*/ 18 w 10020"/>
              <a:gd name="connsiteY0" fmla="*/ 10032 h 10043"/>
              <a:gd name="connsiteX1" fmla="*/ 0 w 10020"/>
              <a:gd name="connsiteY1" fmla="*/ 4 h 10043"/>
              <a:gd name="connsiteX2" fmla="*/ 10017 w 10020"/>
              <a:gd name="connsiteY2" fmla="*/ 0 h 10043"/>
              <a:gd name="connsiteX3" fmla="*/ 10018 w 10020"/>
              <a:gd name="connsiteY3" fmla="*/ 10043 h 10043"/>
              <a:gd name="connsiteX4" fmla="*/ 18 w 10020"/>
              <a:gd name="connsiteY4" fmla="*/ 10032 h 1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0" h="10043">
                <a:moveTo>
                  <a:pt x="18" y="10032"/>
                </a:moveTo>
                <a:cubicBezTo>
                  <a:pt x="12" y="6689"/>
                  <a:pt x="6" y="3347"/>
                  <a:pt x="0" y="4"/>
                </a:cubicBezTo>
                <a:lnTo>
                  <a:pt x="10017" y="0"/>
                </a:lnTo>
                <a:cubicBezTo>
                  <a:pt x="10029" y="2699"/>
                  <a:pt x="10006" y="7344"/>
                  <a:pt x="10018" y="10043"/>
                </a:cubicBezTo>
                <a:lnTo>
                  <a:pt x="18" y="1003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6701" tIns="845686" rIns="263922" bIns="845687" numCol="1" spcCol="1270" anchor="t" anchorCtr="0">
            <a:noAutofit/>
          </a:bodyPr>
          <a:lstStyle/>
          <a:p>
            <a:pPr marL="0" marR="0" lvl="0" indent="0" algn="l" defTabSz="1866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  <a:p>
            <a:pPr marL="285750" marR="0" lvl="1" indent="-28575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  <a:p>
            <a:pPr marL="285750" marR="0" lvl="1" indent="-285750" algn="l" defTabSz="1466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33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2455ACE-D0B7-491A-8861-AB56C6980A30}"/>
              </a:ext>
            </a:extLst>
          </p:cNvPr>
          <p:cNvGrpSpPr/>
          <p:nvPr/>
        </p:nvGrpSpPr>
        <p:grpSpPr>
          <a:xfrm>
            <a:off x="5416649" y="76583"/>
            <a:ext cx="6020843" cy="369332"/>
            <a:chOff x="5416649" y="76583"/>
            <a:chExt cx="6020843" cy="3693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6720B49-086F-43EE-A8F9-614DA194FCA0}"/>
                </a:ext>
              </a:extLst>
            </p:cNvPr>
            <p:cNvSpPr/>
            <p:nvPr/>
          </p:nvSpPr>
          <p:spPr>
            <a:xfrm>
              <a:off x="8593220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AB766A2-3185-4123-A265-77EBE6F6F7E7}"/>
                </a:ext>
              </a:extLst>
            </p:cNvPr>
            <p:cNvSpPr txBox="1"/>
            <p:nvPr/>
          </p:nvSpPr>
          <p:spPr>
            <a:xfrm>
              <a:off x="5416649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latin typeface="微软雅黑 Light"/>
                  <a:ea typeface="微软雅黑 Light"/>
                </a:rPr>
                <a:t>学院概况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9071E81-D3F3-48A7-869D-4563C39A6FE1}"/>
                </a:ext>
              </a:extLst>
            </p:cNvPr>
            <p:cNvSpPr txBox="1"/>
            <p:nvPr/>
          </p:nvSpPr>
          <p:spPr>
            <a:xfrm>
              <a:off x="7046607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6A451C2-EFD6-4C4E-9E23-45EFE3A6E9FD}"/>
                </a:ext>
              </a:extLst>
            </p:cNvPr>
            <p:cNvSpPr txBox="1"/>
            <p:nvPr/>
          </p:nvSpPr>
          <p:spPr>
            <a:xfrm>
              <a:off x="8676565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B0788A8-217C-45C3-B846-CC4FEFD5F9A9}"/>
                </a:ext>
              </a:extLst>
            </p:cNvPr>
            <p:cNvSpPr txBox="1"/>
            <p:nvPr/>
          </p:nvSpPr>
          <p:spPr>
            <a:xfrm>
              <a:off x="10306524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创新之处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472E8D4-8CB0-42A5-A8C6-B58E2F4A1A8D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1A664778-AD55-4429-880B-BFD68168C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0676F60C-A5CE-441E-8A17-FBE52728C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B0607238-4D5B-492A-B771-76AA0D2C3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2B265E6-F3A2-467A-BA87-22C54D276D1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88AFA8-45C6-981D-0599-49AA5536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9" y="832370"/>
            <a:ext cx="3903407" cy="203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985DCF94-1448-08FE-5354-F3090962B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8A78117-1E9C-260B-71C1-197B746C7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668" y="1722245"/>
            <a:ext cx="4279132" cy="259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34824E-136C-7F57-555A-8EC32A48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043" y="3043671"/>
            <a:ext cx="3903900" cy="21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536308-9DF2-E063-0FA0-52BE43D84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2059" y="4388702"/>
            <a:ext cx="3910874" cy="23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62455ACE-D0B7-491A-8861-AB56C6980A30}"/>
              </a:ext>
            </a:extLst>
          </p:cNvPr>
          <p:cNvGrpSpPr/>
          <p:nvPr/>
        </p:nvGrpSpPr>
        <p:grpSpPr>
          <a:xfrm>
            <a:off x="5416649" y="76583"/>
            <a:ext cx="6020843" cy="369332"/>
            <a:chOff x="5416649" y="76583"/>
            <a:chExt cx="6020843" cy="3693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6720B49-086F-43EE-A8F9-614DA194FCA0}"/>
                </a:ext>
              </a:extLst>
            </p:cNvPr>
            <p:cNvSpPr/>
            <p:nvPr/>
          </p:nvSpPr>
          <p:spPr>
            <a:xfrm>
              <a:off x="8593220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AB766A2-3185-4123-A265-77EBE6F6F7E7}"/>
                </a:ext>
              </a:extLst>
            </p:cNvPr>
            <p:cNvSpPr txBox="1"/>
            <p:nvPr/>
          </p:nvSpPr>
          <p:spPr>
            <a:xfrm>
              <a:off x="5416649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latin typeface="微软雅黑 Light"/>
                  <a:ea typeface="微软雅黑 Light"/>
                </a:rPr>
                <a:t>项目背景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9071E81-D3F3-48A7-869D-4563C39A6FE1}"/>
                </a:ext>
              </a:extLst>
            </p:cNvPr>
            <p:cNvSpPr txBox="1"/>
            <p:nvPr/>
          </p:nvSpPr>
          <p:spPr>
            <a:xfrm>
              <a:off x="7046607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6A451C2-EFD6-4C4E-9E23-45EFE3A6E9FD}"/>
                </a:ext>
              </a:extLst>
            </p:cNvPr>
            <p:cNvSpPr txBox="1"/>
            <p:nvPr/>
          </p:nvSpPr>
          <p:spPr>
            <a:xfrm>
              <a:off x="8676565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B0788A8-217C-45C3-B846-CC4FEFD5F9A9}"/>
                </a:ext>
              </a:extLst>
            </p:cNvPr>
            <p:cNvSpPr txBox="1"/>
            <p:nvPr/>
          </p:nvSpPr>
          <p:spPr>
            <a:xfrm>
              <a:off x="10306524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创新之处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472E8D4-8CB0-42A5-A8C6-B58E2F4A1A8D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1A664778-AD55-4429-880B-BFD68168C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0676F60C-A5CE-441E-8A17-FBE52728C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B0607238-4D5B-492A-B771-76AA0D2C3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2B265E6-F3A2-467A-BA87-22C54D276D1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1BE6E6-7BF6-E56C-1A4A-06125B46FB82}"/>
              </a:ext>
            </a:extLst>
          </p:cNvPr>
          <p:cNvSpPr txBox="1"/>
          <p:nvPr/>
        </p:nvSpPr>
        <p:spPr>
          <a:xfrm>
            <a:off x="1906009" y="59354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数字冰雹</a:t>
            </a:r>
            <a:r>
              <a:rPr lang="en-US" altLang="zh-CN" dirty="0">
                <a:hlinkClick r:id="rId5"/>
              </a:rPr>
              <a:t>-</a:t>
            </a:r>
            <a:r>
              <a:rPr lang="zh-CN" altLang="en-US" dirty="0">
                <a:hlinkClick r:id="rId5"/>
              </a:rPr>
              <a:t>城市渲染效果</a:t>
            </a:r>
            <a:r>
              <a:rPr lang="en-US" altLang="zh-CN" dirty="0">
                <a:hlinkClick r:id="rId5"/>
              </a:rPr>
              <a:t>-</a:t>
            </a:r>
            <a:r>
              <a:rPr lang="zh-CN" altLang="en-US" dirty="0">
                <a:hlinkClick r:id="rId5"/>
              </a:rPr>
              <a:t>动态天气变化</a:t>
            </a:r>
            <a:r>
              <a:rPr lang="en-US" altLang="zh-CN" dirty="0">
                <a:hlinkClick r:id="rId5"/>
              </a:rPr>
              <a:t>_</a:t>
            </a:r>
            <a:r>
              <a:rPr lang="en-US" altLang="zh-CN" dirty="0" err="1">
                <a:hlinkClick r:id="rId5"/>
              </a:rPr>
              <a:t>bilibili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C6C0F44-4B8E-D301-3837-463B48420EF2}"/>
              </a:ext>
            </a:extLst>
          </p:cNvPr>
          <p:cNvGrpSpPr/>
          <p:nvPr/>
        </p:nvGrpSpPr>
        <p:grpSpPr>
          <a:xfrm>
            <a:off x="863089" y="793214"/>
            <a:ext cx="10660317" cy="5014371"/>
            <a:chOff x="863089" y="793214"/>
            <a:chExt cx="10660317" cy="501437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18A006B-4251-5C70-AF10-FD6ADA21B46C}"/>
                </a:ext>
              </a:extLst>
            </p:cNvPr>
            <p:cNvGrpSpPr/>
            <p:nvPr/>
          </p:nvGrpSpPr>
          <p:grpSpPr>
            <a:xfrm>
              <a:off x="863089" y="793214"/>
              <a:ext cx="9041436" cy="4902239"/>
              <a:chOff x="294311" y="2484007"/>
              <a:chExt cx="2705529" cy="4902239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9CF7F91-BA1C-127A-05D9-FEE68FBA439D}"/>
                  </a:ext>
                </a:extLst>
              </p:cNvPr>
              <p:cNvSpPr txBox="1"/>
              <p:nvPr/>
            </p:nvSpPr>
            <p:spPr>
              <a:xfrm>
                <a:off x="606391" y="2484007"/>
                <a:ext cx="23934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330585C-C55A-0820-D914-EEEFA2B3215D}"/>
                  </a:ext>
                </a:extLst>
              </p:cNvPr>
              <p:cNvSpPr/>
              <p:nvPr/>
            </p:nvSpPr>
            <p:spPr>
              <a:xfrm>
                <a:off x="294311" y="2484007"/>
                <a:ext cx="2311016" cy="4902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j-ea"/>
                    <a:ea typeface="+mj-ea"/>
                  </a:rPr>
                  <a:t>       1. </a:t>
                </a:r>
                <a:r>
                  <a:rPr lang="zh-CN" altLang="en-US" sz="2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j-ea"/>
                    <a:ea typeface="+mj-ea"/>
                  </a:rPr>
                  <a:t>功能实现：在构建城市孪生三维可视化模型后，进行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光照渲染</a:t>
                </a:r>
                <a:r>
                  <a:rPr lang="zh-CN" altLang="en-US" sz="2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j-ea"/>
                    <a:ea typeface="+mj-ea"/>
                  </a:rPr>
                  <a:t>，模拟不同天气、灯光影响下的城市景象。</a:t>
                </a:r>
                <a:endParaRPr lang="en-US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j-ea"/>
                  <a:ea typeface="+mj-ea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j-ea"/>
                    <a:ea typeface="+mj-ea"/>
                  </a:rPr>
                  <a:t>       2. </a:t>
                </a:r>
                <a:r>
                  <a:rPr lang="zh-CN" altLang="en-US" sz="2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j-ea"/>
                    <a:ea typeface="+mj-ea"/>
                  </a:rPr>
                  <a:t>产品封装：研制成一款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虚拟现实</a:t>
                </a:r>
                <a:r>
                  <a:rPr lang="zh-CN" altLang="en-US" sz="2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j-ea"/>
                    <a:ea typeface="+mj-ea"/>
                  </a:rPr>
                  <a:t>城市探索软件，使用户通过简单的视频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输入</a:t>
                </a:r>
                <a:r>
                  <a:rPr lang="zh-CN" altLang="en-US" sz="2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j-ea"/>
                    <a:ea typeface="+mj-ea"/>
                  </a:rPr>
                  <a:t>后即可在虚拟世界中自由探索孪生城市环境，并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体验</a:t>
                </a:r>
                <a:r>
                  <a:rPr lang="zh-CN" altLang="en-US" sz="2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j-ea"/>
                    <a:ea typeface="+mj-ea"/>
                  </a:rPr>
                  <a:t>到接近真实的光照效果</a:t>
                </a:r>
                <a:endParaRPr lang="en-US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+mj-ea"/>
                  <a:ea typeface="+mj-ea"/>
                </a:endParaRPr>
              </a:p>
              <a:p>
                <a:pPr marL="0" marR="0" lvl="0" indent="0" defTabSz="914400" rtl="0" eaLnBrk="1" fontAlgn="auto" latinLnBrk="0" hangingPunct="1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       3. </a:t>
                </a:r>
                <a:r>
                  <a:rPr lang="zh-CN" altLang="en-US" sz="2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j-ea"/>
                    <a:ea typeface="+mj-ea"/>
                  </a:rPr>
                  <a:t>推广应用：有望为城市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规划</a:t>
                </a:r>
                <a:r>
                  <a:rPr lang="zh-CN" altLang="en-US" sz="2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j-ea"/>
                    <a:ea typeface="+mj-ea"/>
                  </a:rPr>
                  <a:t>、建筑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设计</a:t>
                </a:r>
              </a:p>
              <a:p>
                <a:pPr marL="0" marR="0" lvl="0" indent="0" defTabSz="914400" rtl="0" eaLnBrk="1" fontAlgn="auto" latinLnBrk="0" hangingPunct="1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+mj-ea"/>
                    <a:ea typeface="+mj-ea"/>
                  </a:rPr>
                  <a:t>等领域提供新思路，促进城市数字孪生的发展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A33C01D-CFB8-1F16-3975-F0F5E0A10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2037" y="1166968"/>
              <a:ext cx="2535455" cy="1962426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3B7BD6D-757D-5C94-062B-EE8D0AFC7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6290" y="3965573"/>
              <a:ext cx="2717116" cy="184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133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991DEE90-AC86-48BF-A20A-547D360E5EFB}"/>
              </a:ext>
            </a:extLst>
          </p:cNvPr>
          <p:cNvSpPr/>
          <p:nvPr/>
        </p:nvSpPr>
        <p:spPr>
          <a:xfrm>
            <a:off x="9343844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F5A969-260B-422F-B4E3-DA6395C64BC8}"/>
              </a:ext>
            </a:extLst>
          </p:cNvPr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C4BCF85-EA4C-493A-8D5E-F0143B36AB23}"/>
                </a:ext>
              </a:extLst>
            </p:cNvPr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E808EE5-120D-468C-A69F-51673B365677}"/>
                </a:ext>
              </a:extLst>
            </p:cNvPr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4991D69-27EB-405C-B1D3-36EF14D376BD}"/>
                </a:ext>
              </a:extLst>
            </p:cNvPr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CF43A9D-946B-4EC1-A72C-12F9965E137E}"/>
              </a:ext>
            </a:extLst>
          </p:cNvPr>
          <p:cNvGrpSpPr/>
          <p:nvPr/>
        </p:nvGrpSpPr>
        <p:grpSpPr>
          <a:xfrm>
            <a:off x="3055559" y="4428336"/>
            <a:ext cx="3235048" cy="651312"/>
            <a:chOff x="209724" y="4394568"/>
            <a:chExt cx="3235048" cy="65131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AE1EE13-9C37-48CE-BDB5-4C39D3287054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F2CAF46-B10D-40CB-809E-1FD36E596AC9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5522BE-CE53-47EB-8AEE-C0375FF18584}"/>
              </a:ext>
            </a:extLst>
          </p:cNvPr>
          <p:cNvGrpSpPr/>
          <p:nvPr/>
        </p:nvGrpSpPr>
        <p:grpSpPr>
          <a:xfrm>
            <a:off x="5948570" y="4428336"/>
            <a:ext cx="3235048" cy="651312"/>
            <a:chOff x="209724" y="4394568"/>
            <a:chExt cx="3235048" cy="65131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C9B050D-6789-4AA9-A526-56ECC8167D9A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697B987-A274-4B86-8D56-FF0D05DEF62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8177A08-65D0-43C8-BBED-595C77563E02}"/>
              </a:ext>
            </a:extLst>
          </p:cNvPr>
          <p:cNvGrpSpPr/>
          <p:nvPr/>
        </p:nvGrpSpPr>
        <p:grpSpPr>
          <a:xfrm>
            <a:off x="8683016" y="4428336"/>
            <a:ext cx="3235048" cy="651312"/>
            <a:chOff x="209724" y="4394568"/>
            <a:chExt cx="3235048" cy="65131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AAA4CA5-B98F-4084-9D8B-791B4F288906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创新之处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DA7B37F-8451-467A-BBAB-DA5CFB47BA30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8E30C5-F3E2-490B-BA55-8584F5B46F7C}"/>
              </a:ext>
            </a:extLst>
          </p:cNvPr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A2B2B69-B1A9-43D3-8805-96C7DC83E749}"/>
                </a:ext>
              </a:extLst>
            </p:cNvPr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9EAAE6D9-A0F7-4A31-8973-72D41173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2993" y="2803262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9C66ED-F764-400B-9AA0-0C65B6AF1012}"/>
              </a:ext>
            </a:extLst>
          </p:cNvPr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BB762AA-0FA7-4AE0-9706-E0F0F67F6B71}"/>
                </a:ext>
              </a:extLst>
            </p:cNvPr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2EB309AA-217D-47D1-AA4F-092E330B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5399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751CDC-445C-446B-B799-DBBAD7025BE3}"/>
              </a:ext>
            </a:extLst>
          </p:cNvPr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773D16B-B26D-4ACE-B82D-19CC3160B13E}"/>
                </a:ext>
              </a:extLst>
            </p:cNvPr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3425BBB-6727-4250-85F3-365EA0CB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12F191-3487-48B2-8693-727C14881658}"/>
              </a:ext>
            </a:extLst>
          </p:cNvPr>
          <p:cNvGrpSpPr/>
          <p:nvPr/>
        </p:nvGrpSpPr>
        <p:grpSpPr>
          <a:xfrm>
            <a:off x="9650458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82D3A1-3DD5-42E5-BC06-B87C450047C1}"/>
                </a:ext>
              </a:extLst>
            </p:cNvPr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4AD0FFA1-B1D6-4A7A-8CFA-8B13327B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DC4DF9-EDB5-4893-B60E-C4238C656D54}"/>
              </a:ext>
            </a:extLst>
          </p:cNvPr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C6EF5C-9CFE-4CE5-8D09-222CD3D47BEE}"/>
                </a:ext>
              </a:extLst>
            </p:cNvPr>
            <p:cNvSpPr txBox="1"/>
            <p:nvPr/>
          </p:nvSpPr>
          <p:spPr>
            <a:xfrm>
              <a:off x="8405870" y="964934"/>
              <a:ext cx="34401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29C69BF-F084-41CE-B5C1-0F9FAF53B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625B235-73FE-4F5D-B741-E83D11F67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B2A5590-4C2D-49EC-8832-F5EB782F5745}"/>
              </a:ext>
            </a:extLst>
          </p:cNvPr>
          <p:cNvGrpSpPr/>
          <p:nvPr/>
        </p:nvGrpSpPr>
        <p:grpSpPr>
          <a:xfrm>
            <a:off x="173449" y="4428336"/>
            <a:ext cx="3235048" cy="651312"/>
            <a:chOff x="209724" y="4394568"/>
            <a:chExt cx="3235048" cy="651312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48B34B3-953B-43F7-9936-47B1D78ECC55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latin typeface="微软雅黑 Light"/>
                  <a:ea typeface="微软雅黑 Light"/>
                </a:rPr>
                <a:t>项目背景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A754894-4355-4EF2-A7A1-C0984BD0606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0" y="-10804"/>
            <a:ext cx="12196631" cy="2127749"/>
            <a:chOff x="-4632" y="-1"/>
            <a:chExt cx="12196631" cy="2127749"/>
          </a:xfrm>
        </p:grpSpPr>
        <p:sp>
          <p:nvSpPr>
            <p:cNvPr id="40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6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7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5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782" y="354706"/>
            <a:ext cx="2161308" cy="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6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AE83B32B-A45C-4753-904A-B627B2B0C2FD}"/>
              </a:ext>
            </a:extLst>
          </p:cNvPr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2455ACE-D0B7-491A-8861-AB56C6980A30}"/>
              </a:ext>
            </a:extLst>
          </p:cNvPr>
          <p:cNvGrpSpPr/>
          <p:nvPr/>
        </p:nvGrpSpPr>
        <p:grpSpPr>
          <a:xfrm>
            <a:off x="5416649" y="76583"/>
            <a:ext cx="6148475" cy="369332"/>
            <a:chOff x="5416649" y="76583"/>
            <a:chExt cx="6148475" cy="3693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6720B49-086F-43EE-A8F9-614DA194FCA0}"/>
                </a:ext>
              </a:extLst>
            </p:cNvPr>
            <p:cNvSpPr/>
            <p:nvPr/>
          </p:nvSpPr>
          <p:spPr>
            <a:xfrm>
              <a:off x="10253819" y="109261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AB766A2-3185-4123-A265-77EBE6F6F7E7}"/>
                </a:ext>
              </a:extLst>
            </p:cNvPr>
            <p:cNvSpPr txBox="1"/>
            <p:nvPr/>
          </p:nvSpPr>
          <p:spPr>
            <a:xfrm>
              <a:off x="5416649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latin typeface="微软雅黑 Light"/>
                  <a:ea typeface="微软雅黑 Light"/>
                </a:rPr>
                <a:t>项目背景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9071E81-D3F3-48A7-869D-4563C39A6FE1}"/>
                </a:ext>
              </a:extLst>
            </p:cNvPr>
            <p:cNvSpPr txBox="1"/>
            <p:nvPr/>
          </p:nvSpPr>
          <p:spPr>
            <a:xfrm>
              <a:off x="7046607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6A451C2-EFD6-4C4E-9E23-45EFE3A6E9FD}"/>
                </a:ext>
              </a:extLst>
            </p:cNvPr>
            <p:cNvSpPr txBox="1"/>
            <p:nvPr/>
          </p:nvSpPr>
          <p:spPr>
            <a:xfrm>
              <a:off x="8676565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B0788A8-217C-45C3-B846-CC4FEFD5F9A9}"/>
                </a:ext>
              </a:extLst>
            </p:cNvPr>
            <p:cNvSpPr txBox="1"/>
            <p:nvPr/>
          </p:nvSpPr>
          <p:spPr>
            <a:xfrm>
              <a:off x="10306524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创新之处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472E8D4-8CB0-42A5-A8C6-B58E2F4A1A8D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1A664778-AD55-4429-880B-BFD68168C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0676F60C-A5CE-441E-8A17-FBE52728C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B0607238-4D5B-492A-B771-76AA0D2C3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图形 26">
            <a:extLst>
              <a:ext uri="{FF2B5EF4-FFF2-40B4-BE49-F238E27FC236}">
                <a16:creationId xmlns:a16="http://schemas.microsoft.com/office/drawing/2014/main" id="{BE4DA2D0-E8C9-424F-9FA5-FE5E01E0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E85D0E-FACB-D443-0A12-94F76A223417}"/>
              </a:ext>
            </a:extLst>
          </p:cNvPr>
          <p:cNvSpPr/>
          <p:nvPr/>
        </p:nvSpPr>
        <p:spPr>
          <a:xfrm>
            <a:off x="1980460" y="2967335"/>
            <a:ext cx="82311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Nothing(</a:t>
            </a:r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 be discussed)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526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形 27">
            <a:extLst>
              <a:ext uri="{FF2B5EF4-FFF2-40B4-BE49-F238E27FC236}">
                <a16:creationId xmlns:a16="http://schemas.microsoft.com/office/drawing/2014/main" id="{9E16A54B-3014-4DC3-A96D-7A2A8A68A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0309" y="1445121"/>
            <a:ext cx="5215098" cy="4330394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E86CA992-2458-4D0A-B4A6-2C7C96529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1960" y="2827608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01A623C9-37DC-4B6E-BD65-56B0C33764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8912" y="366955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0BC3B4D-DE95-4660-8889-F39AB20F4DBD}"/>
              </a:ext>
            </a:extLst>
          </p:cNvPr>
          <p:cNvSpPr/>
          <p:nvPr/>
        </p:nvSpPr>
        <p:spPr>
          <a:xfrm flipV="1">
            <a:off x="0" y="6552308"/>
            <a:ext cx="12178488" cy="305692"/>
          </a:xfrm>
          <a:prstGeom prst="rect">
            <a:avLst/>
          </a:prstGeom>
          <a:solidFill>
            <a:srgbClr val="003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597D1-D3A9-4543-B7E9-42A99E9122D9}"/>
              </a:ext>
            </a:extLst>
          </p:cNvPr>
          <p:cNvSpPr txBox="1"/>
          <p:nvPr/>
        </p:nvSpPr>
        <p:spPr>
          <a:xfrm>
            <a:off x="8016305" y="2558909"/>
            <a:ext cx="2703287" cy="7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3F87"/>
                </a:solidFill>
                <a:latin typeface="微软雅黑"/>
                <a:ea typeface="微软雅黑"/>
              </a:rPr>
              <a:t>感谢观看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E317E6C-BBA7-4430-84FA-4C6C4487F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3909" y="175131"/>
            <a:ext cx="1508654" cy="529352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A3094F62-EAF0-41BE-8707-942335AF6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8208" y="426805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D76DFED0-B383-4A06-A2D3-4719720C4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408" y="440248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9C81B2E4-B51C-49D8-B71F-3CEFEAECC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1408" y="5365067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3FECFCA-7D80-4796-9562-DE7780060511}"/>
              </a:ext>
            </a:extLst>
          </p:cNvPr>
          <p:cNvSpPr txBox="1"/>
          <p:nvPr/>
        </p:nvSpPr>
        <p:spPr>
          <a:xfrm>
            <a:off x="4135771" y="6104482"/>
            <a:ext cx="3774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F87"/>
                </a:solidFill>
              </a:rPr>
              <a:t>勤 学 </a:t>
            </a:r>
            <a:r>
              <a:rPr lang="en-US" altLang="zh-CN" dirty="0">
                <a:solidFill>
                  <a:srgbClr val="003F87"/>
                </a:solidFill>
              </a:rPr>
              <a:t> /  </a:t>
            </a:r>
            <a:r>
              <a:rPr lang="zh-CN" altLang="en-US" dirty="0">
                <a:solidFill>
                  <a:srgbClr val="003F87"/>
                </a:solidFill>
              </a:rPr>
              <a:t>修 德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明 辨  </a:t>
            </a:r>
            <a:r>
              <a:rPr lang="en-US" altLang="zh-CN" dirty="0">
                <a:solidFill>
                  <a:srgbClr val="003F87"/>
                </a:solidFill>
              </a:rPr>
              <a:t>/  </a:t>
            </a:r>
            <a:r>
              <a:rPr lang="zh-CN" altLang="en-US" dirty="0">
                <a:solidFill>
                  <a:srgbClr val="003F87"/>
                </a:solidFill>
              </a:rPr>
              <a:t>笃 实</a:t>
            </a: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6A1B681F-C850-4D63-9310-6FD6D4B84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3928" y="3360503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9718D3A6-E32A-4F9D-A1F9-D28E2D3EC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7928" y="673324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630D5242-335A-4398-B6EC-29E1F7963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4305" y="4857050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DC784CC6-B30C-4AE7-9777-FC110D303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7866" y="4360212"/>
            <a:ext cx="623999" cy="518142"/>
          </a:xfrm>
          <a:prstGeom prst="rect">
            <a:avLst/>
          </a:prstGeom>
          <a:effectLst>
            <a:glow rad="12700">
              <a:schemeClr val="bg1">
                <a:alpha val="41000"/>
              </a:schemeClr>
            </a:glow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4" y="1189878"/>
            <a:ext cx="5961580" cy="44709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550" y="1189877"/>
            <a:ext cx="5970535" cy="4470904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7623222" y="5482886"/>
            <a:ext cx="2987665" cy="777348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185335" y="5781218"/>
            <a:ext cx="1863440" cy="242352"/>
          </a:xfrm>
          <a:prstGeom prst="ellipse">
            <a:avLst/>
          </a:prstGeom>
          <a:noFill/>
          <a:ln w="38100">
            <a:solidFill>
              <a:srgbClr val="8DA1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991DEE90-AC86-48BF-A20A-547D360E5EFB}"/>
              </a:ext>
            </a:extLst>
          </p:cNvPr>
          <p:cNvSpPr/>
          <p:nvPr/>
        </p:nvSpPr>
        <p:spPr>
          <a:xfrm>
            <a:off x="870552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F5A969-260B-422F-B4E3-DA6395C64BC8}"/>
              </a:ext>
            </a:extLst>
          </p:cNvPr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C4BCF85-EA4C-493A-8D5E-F0143B36AB23}"/>
                </a:ext>
              </a:extLst>
            </p:cNvPr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E808EE5-120D-468C-A69F-51673B365677}"/>
                </a:ext>
              </a:extLst>
            </p:cNvPr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4991D69-27EB-405C-B1D3-36EF14D376BD}"/>
                </a:ext>
              </a:extLst>
            </p:cNvPr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CF43A9D-946B-4EC1-A72C-12F9965E137E}"/>
              </a:ext>
            </a:extLst>
          </p:cNvPr>
          <p:cNvGrpSpPr/>
          <p:nvPr/>
        </p:nvGrpSpPr>
        <p:grpSpPr>
          <a:xfrm>
            <a:off x="3212099" y="4530198"/>
            <a:ext cx="3235048" cy="549450"/>
            <a:chOff x="209724" y="4496430"/>
            <a:chExt cx="3235048" cy="54945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AE1EE13-9C37-48CE-BDB5-4C39D3287054}"/>
                </a:ext>
              </a:extLst>
            </p:cNvPr>
            <p:cNvSpPr txBox="1"/>
            <p:nvPr/>
          </p:nvSpPr>
          <p:spPr>
            <a:xfrm>
              <a:off x="432099" y="4496430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F2CAF46-B10D-40CB-809E-1FD36E596AC9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5522BE-CE53-47EB-8AEE-C0375FF18584}"/>
              </a:ext>
            </a:extLst>
          </p:cNvPr>
          <p:cNvGrpSpPr/>
          <p:nvPr/>
        </p:nvGrpSpPr>
        <p:grpSpPr>
          <a:xfrm>
            <a:off x="5948570" y="4503208"/>
            <a:ext cx="3235048" cy="576440"/>
            <a:chOff x="209724" y="4469440"/>
            <a:chExt cx="3235048" cy="576440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C9B050D-6789-4AA9-A526-56ECC8167D9A}"/>
                </a:ext>
              </a:extLst>
            </p:cNvPr>
            <p:cNvSpPr txBox="1"/>
            <p:nvPr/>
          </p:nvSpPr>
          <p:spPr>
            <a:xfrm>
              <a:off x="606377" y="4469440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697B987-A274-4B86-8D56-FF0D05DEF62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8177A08-65D0-43C8-BBED-595C77563E02}"/>
              </a:ext>
            </a:extLst>
          </p:cNvPr>
          <p:cNvGrpSpPr/>
          <p:nvPr/>
        </p:nvGrpSpPr>
        <p:grpSpPr>
          <a:xfrm>
            <a:off x="8683016" y="4503208"/>
            <a:ext cx="3235048" cy="576440"/>
            <a:chOff x="209724" y="4469440"/>
            <a:chExt cx="3235048" cy="576440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AAA4CA5-B98F-4084-9D8B-791B4F288906}"/>
                </a:ext>
              </a:extLst>
            </p:cNvPr>
            <p:cNvSpPr txBox="1"/>
            <p:nvPr/>
          </p:nvSpPr>
          <p:spPr>
            <a:xfrm>
              <a:off x="629756" y="4469440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创新之处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DA7B37F-8451-467A-BBAB-DA5CFB47BA30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8E30C5-F3E2-490B-BA55-8584F5B46F7C}"/>
              </a:ext>
            </a:extLst>
          </p:cNvPr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A2B2B69-B1A9-43D3-8805-96C7DC83E749}"/>
                </a:ext>
              </a:extLst>
            </p:cNvPr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9EAAE6D9-A0F7-4A31-8973-72D41173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9C66ED-F764-400B-9AA0-0C65B6AF1012}"/>
              </a:ext>
            </a:extLst>
          </p:cNvPr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BB762AA-0FA7-4AE0-9706-E0F0F67F6B71}"/>
                </a:ext>
              </a:extLst>
            </p:cNvPr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2EB309AA-217D-47D1-AA4F-092E330B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751CDC-445C-446B-B799-DBBAD7025BE3}"/>
              </a:ext>
            </a:extLst>
          </p:cNvPr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773D16B-B26D-4ACE-B82D-19CC3160B13E}"/>
                </a:ext>
              </a:extLst>
            </p:cNvPr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3425BBB-6727-4250-85F3-365EA0CB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12F191-3487-48B2-8693-727C14881658}"/>
              </a:ext>
            </a:extLst>
          </p:cNvPr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82D3A1-3DD5-42E5-BC06-B87C450047C1}"/>
                </a:ext>
              </a:extLst>
            </p:cNvPr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4AD0FFA1-B1D6-4A7A-8CFA-8B13327B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DC4DF9-EDB5-4893-B60E-C4238C656D54}"/>
              </a:ext>
            </a:extLst>
          </p:cNvPr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C6EF5C-9CFE-4CE5-8D09-222CD3D47BEE}"/>
                </a:ext>
              </a:extLst>
            </p:cNvPr>
            <p:cNvSpPr txBox="1"/>
            <p:nvPr/>
          </p:nvSpPr>
          <p:spPr>
            <a:xfrm>
              <a:off x="8212132" y="964934"/>
              <a:ext cx="36338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29C69BF-F084-41CE-B5C1-0F9FAF53B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625B235-73FE-4F5D-B741-E83D11F67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B2A5590-4C2D-49EC-8832-F5EB782F5745}"/>
              </a:ext>
            </a:extLst>
          </p:cNvPr>
          <p:cNvGrpSpPr/>
          <p:nvPr/>
        </p:nvGrpSpPr>
        <p:grpSpPr>
          <a:xfrm>
            <a:off x="135890" y="4511886"/>
            <a:ext cx="3235048" cy="651312"/>
            <a:chOff x="209724" y="4394568"/>
            <a:chExt cx="3235048" cy="651312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48B34B3-953B-43F7-9936-47B1D78ECC55}"/>
                </a:ext>
              </a:extLst>
            </p:cNvPr>
            <p:cNvSpPr txBox="1"/>
            <p:nvPr/>
          </p:nvSpPr>
          <p:spPr>
            <a:xfrm>
              <a:off x="593933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项目背景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A754894-4355-4EF2-A7A1-C0984BD0606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38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7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1242031-CB56-41DD-AAE7-EC8A25A19202}"/>
              </a:ext>
            </a:extLst>
          </p:cNvPr>
          <p:cNvGrpSpPr/>
          <p:nvPr/>
        </p:nvGrpSpPr>
        <p:grpSpPr>
          <a:xfrm>
            <a:off x="5339636" y="76583"/>
            <a:ext cx="6097856" cy="369332"/>
            <a:chOff x="5339636" y="76583"/>
            <a:chExt cx="6097856" cy="36933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0EDE69-3FC4-463D-B8FA-519ED3E54C8E}"/>
                </a:ext>
              </a:extLst>
            </p:cNvPr>
            <p:cNvSpPr/>
            <p:nvPr/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92CB5F-A4AC-47BE-A81F-1C3B2B8C443B}"/>
                </a:ext>
              </a:extLst>
            </p:cNvPr>
            <p:cNvSpPr txBox="1"/>
            <p:nvPr/>
          </p:nvSpPr>
          <p:spPr>
            <a:xfrm>
              <a:off x="5416649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项目背景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A7EBC06-2FA6-4594-A4DE-6F2E9D86D04C}"/>
                </a:ext>
              </a:extLst>
            </p:cNvPr>
            <p:cNvSpPr txBox="1"/>
            <p:nvPr/>
          </p:nvSpPr>
          <p:spPr>
            <a:xfrm>
              <a:off x="7046607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F59C7A-835A-4B02-B426-030D8A682C65}"/>
                </a:ext>
              </a:extLst>
            </p:cNvPr>
            <p:cNvSpPr txBox="1"/>
            <p:nvPr/>
          </p:nvSpPr>
          <p:spPr>
            <a:xfrm>
              <a:off x="8676565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8930FC-3020-4855-9D38-CAB435C012DE}"/>
                </a:ext>
              </a:extLst>
            </p:cNvPr>
            <p:cNvSpPr txBox="1"/>
            <p:nvPr/>
          </p:nvSpPr>
          <p:spPr>
            <a:xfrm>
              <a:off x="10306524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创新之处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C43EC3-F619-4D86-967C-43CACE30D1FB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D86E86F-7BA5-4521-AB60-58BA96EA6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8787DB2-D46F-4A23-8391-FD6D91652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035BB35-CC45-4A60-944C-0CB81EABC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FE51DD0E-EE52-449B-BA4A-32EA2248BFBF}"/>
              </a:ext>
            </a:extLst>
          </p:cNvPr>
          <p:cNvGrpSpPr/>
          <p:nvPr/>
        </p:nvGrpSpPr>
        <p:grpSpPr>
          <a:xfrm>
            <a:off x="4157075" y="1647476"/>
            <a:ext cx="3643900" cy="4130119"/>
            <a:chOff x="4157075" y="1647476"/>
            <a:chExt cx="3643900" cy="4130119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481FFA21-C352-49A8-AB74-51AF86116101}"/>
                </a:ext>
              </a:extLst>
            </p:cNvPr>
            <p:cNvSpPr/>
            <p:nvPr/>
          </p:nvSpPr>
          <p:spPr>
            <a:xfrm>
              <a:off x="4391025" y="2038350"/>
              <a:ext cx="3409950" cy="34099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B39BD2E3-EF79-4D88-B05B-91131C98A921}"/>
                </a:ext>
              </a:extLst>
            </p:cNvPr>
            <p:cNvGrpSpPr/>
            <p:nvPr/>
          </p:nvGrpSpPr>
          <p:grpSpPr>
            <a:xfrm rot="20968403">
              <a:off x="7438544" y="1647476"/>
              <a:ext cx="324850" cy="441340"/>
              <a:chOff x="8105286" y="1492516"/>
              <a:chExt cx="324850" cy="441340"/>
            </a:xfrm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C6F8156-FCDA-43C4-85DE-188A5DAF8F97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" flipH="1">
                <a:off x="8105287" y="1492516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98659D87-F1F7-4DAB-BEAE-41DAED66B892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" flipH="1">
                <a:off x="8105286" y="1665464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AC2182A-1975-4F7B-905B-EC6AA79127C5}"/>
                </a:ext>
              </a:extLst>
            </p:cNvPr>
            <p:cNvGrpSpPr/>
            <p:nvPr/>
          </p:nvGrpSpPr>
          <p:grpSpPr>
            <a:xfrm rot="20968403">
              <a:off x="4157075" y="5336255"/>
              <a:ext cx="324850" cy="441340"/>
              <a:chOff x="8105286" y="1492516"/>
              <a:chExt cx="324850" cy="441340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EA473B2D-49FA-4D13-B2CC-F23B21C6225D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" flipH="1">
                <a:off x="8105287" y="1492516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1350C949-32A6-4859-A578-42D77BBDFB96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" flipH="1">
                <a:off x="8105286" y="1665464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43E9E1E8-7574-464D-9762-6050B4694E1C}"/>
                </a:ext>
              </a:extLst>
            </p:cNvPr>
            <p:cNvSpPr txBox="1"/>
            <p:nvPr/>
          </p:nvSpPr>
          <p:spPr>
            <a:xfrm>
              <a:off x="5290947" y="3652244"/>
              <a:ext cx="1577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What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？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6978C7D-0DA9-4E02-A990-A3A0463E9C89}"/>
                </a:ext>
              </a:extLst>
            </p:cNvPr>
            <p:cNvSpPr/>
            <p:nvPr/>
          </p:nvSpPr>
          <p:spPr>
            <a:xfrm>
              <a:off x="5064845" y="3837960"/>
              <a:ext cx="2062310" cy="346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68" name="椭圆 67">
            <a:extLst>
              <a:ext uri="{FF2B5EF4-FFF2-40B4-BE49-F238E27FC236}">
                <a16:creationId xmlns:a16="http://schemas.microsoft.com/office/drawing/2014/main" id="{FA56EB22-A61B-42E5-8CAD-A111A31613AA}"/>
              </a:ext>
            </a:extLst>
          </p:cNvPr>
          <p:cNvSpPr/>
          <p:nvPr/>
        </p:nvSpPr>
        <p:spPr>
          <a:xfrm>
            <a:off x="2718065" y="2619375"/>
            <a:ext cx="2247900" cy="22479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BA7D8A6-9ED9-4548-84DD-60F6AC8EC49E}"/>
              </a:ext>
            </a:extLst>
          </p:cNvPr>
          <p:cNvGrpSpPr/>
          <p:nvPr/>
        </p:nvGrpSpPr>
        <p:grpSpPr>
          <a:xfrm>
            <a:off x="5743288" y="2619375"/>
            <a:ext cx="3730648" cy="2247900"/>
            <a:chOff x="5743288" y="2619375"/>
            <a:chExt cx="3730648" cy="2247900"/>
          </a:xfrm>
          <a:blipFill>
            <a:blip r:embed="rId4"/>
            <a:stretch>
              <a:fillRect/>
            </a:stretch>
          </a:blipFill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86A7109A-8A83-4E96-A02B-355274F48C5D}"/>
                </a:ext>
              </a:extLst>
            </p:cNvPr>
            <p:cNvSpPr/>
            <p:nvPr/>
          </p:nvSpPr>
          <p:spPr>
            <a:xfrm>
              <a:off x="7226036" y="2619375"/>
              <a:ext cx="2247900" cy="2247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3" name="molecules-shapes_57399">
              <a:extLst>
                <a:ext uri="{FF2B5EF4-FFF2-40B4-BE49-F238E27FC236}">
                  <a16:creationId xmlns:a16="http://schemas.microsoft.com/office/drawing/2014/main" id="{58C1694A-52C3-4931-A64B-C7FDEBE3DB2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43288" y="2747773"/>
              <a:ext cx="504000" cy="425881"/>
            </a:xfrm>
            <a:custGeom>
              <a:avLst/>
              <a:gdLst>
                <a:gd name="T0" fmla="*/ 2512 w 2654"/>
                <a:gd name="T1" fmla="*/ 282 h 2246"/>
                <a:gd name="T2" fmla="*/ 2315 w 2654"/>
                <a:gd name="T3" fmla="*/ 259 h 2246"/>
                <a:gd name="T4" fmla="*/ 2183 w 2654"/>
                <a:gd name="T5" fmla="*/ 336 h 2246"/>
                <a:gd name="T6" fmla="*/ 2144 w 2654"/>
                <a:gd name="T7" fmla="*/ 615 h 2246"/>
                <a:gd name="T8" fmla="*/ 2265 w 2654"/>
                <a:gd name="T9" fmla="*/ 730 h 2246"/>
                <a:gd name="T10" fmla="*/ 2227 w 2654"/>
                <a:gd name="T11" fmla="*/ 955 h 2246"/>
                <a:gd name="T12" fmla="*/ 2159 w 2654"/>
                <a:gd name="T13" fmla="*/ 1183 h 2246"/>
                <a:gd name="T14" fmla="*/ 1955 w 2654"/>
                <a:gd name="T15" fmla="*/ 1108 h 2246"/>
                <a:gd name="T16" fmla="*/ 1653 w 2654"/>
                <a:gd name="T17" fmla="*/ 1344 h 2246"/>
                <a:gd name="T18" fmla="*/ 1284 w 2654"/>
                <a:gd name="T19" fmla="*/ 1135 h 2246"/>
                <a:gd name="T20" fmla="*/ 707 w 2654"/>
                <a:gd name="T21" fmla="*/ 885 h 2246"/>
                <a:gd name="T22" fmla="*/ 796 w 2654"/>
                <a:gd name="T23" fmla="*/ 643 h 2246"/>
                <a:gd name="T24" fmla="*/ 1057 w 2654"/>
                <a:gd name="T25" fmla="*/ 661 h 2246"/>
                <a:gd name="T26" fmla="*/ 1183 w 2654"/>
                <a:gd name="T27" fmla="*/ 680 h 2246"/>
                <a:gd name="T28" fmla="*/ 1420 w 2654"/>
                <a:gd name="T29" fmla="*/ 832 h 2246"/>
                <a:gd name="T30" fmla="*/ 1646 w 2654"/>
                <a:gd name="T31" fmla="*/ 644 h 2246"/>
                <a:gd name="T32" fmla="*/ 1552 w 2654"/>
                <a:gd name="T33" fmla="*/ 431 h 2246"/>
                <a:gd name="T34" fmla="*/ 1318 w 2654"/>
                <a:gd name="T35" fmla="*/ 365 h 2246"/>
                <a:gd name="T36" fmla="*/ 1169 w 2654"/>
                <a:gd name="T37" fmla="*/ 563 h 2246"/>
                <a:gd name="T38" fmla="*/ 1170 w 2654"/>
                <a:gd name="T39" fmla="*/ 566 h 2246"/>
                <a:gd name="T40" fmla="*/ 1099 w 2654"/>
                <a:gd name="T41" fmla="*/ 567 h 2246"/>
                <a:gd name="T42" fmla="*/ 797 w 2654"/>
                <a:gd name="T43" fmla="*/ 566 h 2246"/>
                <a:gd name="T44" fmla="*/ 736 w 2654"/>
                <a:gd name="T45" fmla="*/ 378 h 2246"/>
                <a:gd name="T46" fmla="*/ 15 w 2654"/>
                <a:gd name="T47" fmla="*/ 705 h 2246"/>
                <a:gd name="T48" fmla="*/ 579 w 2654"/>
                <a:gd name="T49" fmla="*/ 1017 h 2246"/>
                <a:gd name="T50" fmla="*/ 659 w 2654"/>
                <a:gd name="T51" fmla="*/ 947 h 2246"/>
                <a:gd name="T52" fmla="*/ 716 w 2654"/>
                <a:gd name="T53" fmla="*/ 977 h 2246"/>
                <a:gd name="T54" fmla="*/ 1228 w 2654"/>
                <a:gd name="T55" fmla="*/ 1231 h 2246"/>
                <a:gd name="T56" fmla="*/ 1617 w 2654"/>
                <a:gd name="T57" fmla="*/ 1443 h 2246"/>
                <a:gd name="T58" fmla="*/ 1607 w 2654"/>
                <a:gd name="T59" fmla="*/ 1488 h 2246"/>
                <a:gd name="T60" fmla="*/ 1605 w 2654"/>
                <a:gd name="T61" fmla="*/ 1565 h 2246"/>
                <a:gd name="T62" fmla="*/ 1612 w 2654"/>
                <a:gd name="T63" fmla="*/ 1631 h 2246"/>
                <a:gd name="T64" fmla="*/ 1391 w 2654"/>
                <a:gd name="T65" fmla="*/ 1746 h 2246"/>
                <a:gd name="T66" fmla="*/ 1116 w 2654"/>
                <a:gd name="T67" fmla="*/ 1868 h 2246"/>
                <a:gd name="T68" fmla="*/ 925 w 2654"/>
                <a:gd name="T69" fmla="*/ 1678 h 2246"/>
                <a:gd name="T70" fmla="*/ 739 w 2654"/>
                <a:gd name="T71" fmla="*/ 1756 h 2246"/>
                <a:gd name="T72" fmla="*/ 648 w 2654"/>
                <a:gd name="T73" fmla="*/ 1864 h 2246"/>
                <a:gd name="T74" fmla="*/ 748 w 2654"/>
                <a:gd name="T75" fmla="*/ 2137 h 2246"/>
                <a:gd name="T76" fmla="*/ 1139 w 2654"/>
                <a:gd name="T77" fmla="*/ 2019 h 2246"/>
                <a:gd name="T78" fmla="*/ 1137 w 2654"/>
                <a:gd name="T79" fmla="*/ 1949 h 2246"/>
                <a:gd name="T80" fmla="*/ 1429 w 2654"/>
                <a:gd name="T81" fmla="*/ 1835 h 2246"/>
                <a:gd name="T82" fmla="*/ 1652 w 2654"/>
                <a:gd name="T83" fmla="*/ 1747 h 2246"/>
                <a:gd name="T84" fmla="*/ 1757 w 2654"/>
                <a:gd name="T85" fmla="*/ 1871 h 2246"/>
                <a:gd name="T86" fmla="*/ 2245 w 2654"/>
                <a:gd name="T87" fmla="*/ 1814 h 2246"/>
                <a:gd name="T88" fmla="*/ 2302 w 2654"/>
                <a:gd name="T89" fmla="*/ 1370 h 2246"/>
                <a:gd name="T90" fmla="*/ 2238 w 2654"/>
                <a:gd name="T91" fmla="*/ 1264 h 2246"/>
                <a:gd name="T92" fmla="*/ 2342 w 2654"/>
                <a:gd name="T93" fmla="*/ 938 h 2246"/>
                <a:gd name="T94" fmla="*/ 2386 w 2654"/>
                <a:gd name="T95" fmla="*/ 741 h 2246"/>
                <a:gd name="T96" fmla="*/ 2518 w 2654"/>
                <a:gd name="T97" fmla="*/ 654 h 2246"/>
                <a:gd name="T98" fmla="*/ 2512 w 2654"/>
                <a:gd name="T99" fmla="*/ 282 h 2246"/>
                <a:gd name="T100" fmla="*/ 2236 w 2654"/>
                <a:gd name="T101" fmla="*/ 1601 h 2246"/>
                <a:gd name="T102" fmla="*/ 2225 w 2654"/>
                <a:gd name="T103" fmla="*/ 1553 h 2246"/>
                <a:gd name="T104" fmla="*/ 2225 w 2654"/>
                <a:gd name="T105" fmla="*/ 1471 h 2246"/>
                <a:gd name="T106" fmla="*/ 2236 w 2654"/>
                <a:gd name="T107" fmla="*/ 1601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54" h="2246">
                  <a:moveTo>
                    <a:pt x="2512" y="282"/>
                  </a:moveTo>
                  <a:cubicBezTo>
                    <a:pt x="2458" y="251"/>
                    <a:pt x="2383" y="244"/>
                    <a:pt x="2315" y="259"/>
                  </a:cubicBezTo>
                  <a:cubicBezTo>
                    <a:pt x="2266" y="256"/>
                    <a:pt x="2213" y="295"/>
                    <a:pt x="2183" y="336"/>
                  </a:cubicBezTo>
                  <a:cubicBezTo>
                    <a:pt x="2125" y="414"/>
                    <a:pt x="2101" y="525"/>
                    <a:pt x="2144" y="615"/>
                  </a:cubicBezTo>
                  <a:cubicBezTo>
                    <a:pt x="2169" y="666"/>
                    <a:pt x="2213" y="708"/>
                    <a:pt x="2265" y="730"/>
                  </a:cubicBezTo>
                  <a:cubicBezTo>
                    <a:pt x="2256" y="805"/>
                    <a:pt x="2248" y="880"/>
                    <a:pt x="2227" y="955"/>
                  </a:cubicBezTo>
                  <a:cubicBezTo>
                    <a:pt x="2207" y="1031"/>
                    <a:pt x="2182" y="1107"/>
                    <a:pt x="2159" y="1183"/>
                  </a:cubicBezTo>
                  <a:cubicBezTo>
                    <a:pt x="2102" y="1137"/>
                    <a:pt x="2033" y="1108"/>
                    <a:pt x="1955" y="1108"/>
                  </a:cubicBezTo>
                  <a:cubicBezTo>
                    <a:pt x="1820" y="1107"/>
                    <a:pt x="1712" y="1220"/>
                    <a:pt x="1653" y="1344"/>
                  </a:cubicBezTo>
                  <a:cubicBezTo>
                    <a:pt x="1531" y="1281"/>
                    <a:pt x="1394" y="1188"/>
                    <a:pt x="1284" y="1135"/>
                  </a:cubicBezTo>
                  <a:cubicBezTo>
                    <a:pt x="1102" y="1048"/>
                    <a:pt x="889" y="984"/>
                    <a:pt x="707" y="885"/>
                  </a:cubicBezTo>
                  <a:cubicBezTo>
                    <a:pt x="755" y="813"/>
                    <a:pt x="787" y="728"/>
                    <a:pt x="796" y="643"/>
                  </a:cubicBezTo>
                  <a:cubicBezTo>
                    <a:pt x="883" y="649"/>
                    <a:pt x="970" y="654"/>
                    <a:pt x="1057" y="661"/>
                  </a:cubicBezTo>
                  <a:cubicBezTo>
                    <a:pt x="1095" y="664"/>
                    <a:pt x="1139" y="672"/>
                    <a:pt x="1183" y="680"/>
                  </a:cubicBezTo>
                  <a:cubicBezTo>
                    <a:pt x="1215" y="778"/>
                    <a:pt x="1301" y="853"/>
                    <a:pt x="1420" y="832"/>
                  </a:cubicBezTo>
                  <a:cubicBezTo>
                    <a:pt x="1517" y="815"/>
                    <a:pt x="1626" y="747"/>
                    <a:pt x="1646" y="644"/>
                  </a:cubicBezTo>
                  <a:cubicBezTo>
                    <a:pt x="1662" y="561"/>
                    <a:pt x="1615" y="482"/>
                    <a:pt x="1552" y="431"/>
                  </a:cubicBezTo>
                  <a:cubicBezTo>
                    <a:pt x="1486" y="378"/>
                    <a:pt x="1403" y="350"/>
                    <a:pt x="1318" y="365"/>
                  </a:cubicBezTo>
                  <a:cubicBezTo>
                    <a:pt x="1226" y="382"/>
                    <a:pt x="1173" y="477"/>
                    <a:pt x="1169" y="563"/>
                  </a:cubicBezTo>
                  <a:cubicBezTo>
                    <a:pt x="1169" y="564"/>
                    <a:pt x="1169" y="565"/>
                    <a:pt x="1170" y="566"/>
                  </a:cubicBezTo>
                  <a:cubicBezTo>
                    <a:pt x="1144" y="567"/>
                    <a:pt x="1120" y="567"/>
                    <a:pt x="1099" y="567"/>
                  </a:cubicBezTo>
                  <a:cubicBezTo>
                    <a:pt x="999" y="564"/>
                    <a:pt x="898" y="562"/>
                    <a:pt x="797" y="566"/>
                  </a:cubicBezTo>
                  <a:cubicBezTo>
                    <a:pt x="793" y="499"/>
                    <a:pt x="774" y="434"/>
                    <a:pt x="736" y="378"/>
                  </a:cubicBezTo>
                  <a:cubicBezTo>
                    <a:pt x="484" y="0"/>
                    <a:pt x="33" y="360"/>
                    <a:pt x="15" y="705"/>
                  </a:cubicBezTo>
                  <a:cubicBezTo>
                    <a:pt x="0" y="1004"/>
                    <a:pt x="361" y="1180"/>
                    <a:pt x="579" y="1017"/>
                  </a:cubicBezTo>
                  <a:cubicBezTo>
                    <a:pt x="608" y="997"/>
                    <a:pt x="635" y="974"/>
                    <a:pt x="659" y="947"/>
                  </a:cubicBezTo>
                  <a:cubicBezTo>
                    <a:pt x="680" y="958"/>
                    <a:pt x="700" y="968"/>
                    <a:pt x="716" y="977"/>
                  </a:cubicBezTo>
                  <a:cubicBezTo>
                    <a:pt x="879" y="1075"/>
                    <a:pt x="1057" y="1149"/>
                    <a:pt x="1228" y="1231"/>
                  </a:cubicBezTo>
                  <a:cubicBezTo>
                    <a:pt x="1363" y="1295"/>
                    <a:pt x="1489" y="1367"/>
                    <a:pt x="1617" y="1443"/>
                  </a:cubicBezTo>
                  <a:cubicBezTo>
                    <a:pt x="1613" y="1458"/>
                    <a:pt x="1610" y="1473"/>
                    <a:pt x="1607" y="1488"/>
                  </a:cubicBezTo>
                  <a:cubicBezTo>
                    <a:pt x="1603" y="1515"/>
                    <a:pt x="1603" y="1541"/>
                    <a:pt x="1605" y="1565"/>
                  </a:cubicBezTo>
                  <a:cubicBezTo>
                    <a:pt x="1605" y="1587"/>
                    <a:pt x="1608" y="1609"/>
                    <a:pt x="1612" y="1631"/>
                  </a:cubicBezTo>
                  <a:cubicBezTo>
                    <a:pt x="1537" y="1667"/>
                    <a:pt x="1462" y="1714"/>
                    <a:pt x="1391" y="1746"/>
                  </a:cubicBezTo>
                  <a:cubicBezTo>
                    <a:pt x="1315" y="1781"/>
                    <a:pt x="1192" y="1812"/>
                    <a:pt x="1116" y="1868"/>
                  </a:cubicBezTo>
                  <a:cubicBezTo>
                    <a:pt x="1081" y="1778"/>
                    <a:pt x="1012" y="1697"/>
                    <a:pt x="925" y="1678"/>
                  </a:cubicBezTo>
                  <a:cubicBezTo>
                    <a:pt x="847" y="1661"/>
                    <a:pt x="782" y="1697"/>
                    <a:pt x="739" y="1756"/>
                  </a:cubicBezTo>
                  <a:cubicBezTo>
                    <a:pt x="696" y="1772"/>
                    <a:pt x="662" y="1811"/>
                    <a:pt x="648" y="1864"/>
                  </a:cubicBezTo>
                  <a:cubicBezTo>
                    <a:pt x="624" y="1962"/>
                    <a:pt x="672" y="2076"/>
                    <a:pt x="748" y="2137"/>
                  </a:cubicBezTo>
                  <a:cubicBezTo>
                    <a:pt x="886" y="2246"/>
                    <a:pt x="1119" y="2213"/>
                    <a:pt x="1139" y="2019"/>
                  </a:cubicBezTo>
                  <a:cubicBezTo>
                    <a:pt x="1142" y="1997"/>
                    <a:pt x="1141" y="1973"/>
                    <a:pt x="1137" y="1949"/>
                  </a:cubicBezTo>
                  <a:cubicBezTo>
                    <a:pt x="1234" y="1936"/>
                    <a:pt x="1347" y="1868"/>
                    <a:pt x="1429" y="1835"/>
                  </a:cubicBezTo>
                  <a:cubicBezTo>
                    <a:pt x="1495" y="1807"/>
                    <a:pt x="1578" y="1782"/>
                    <a:pt x="1652" y="1747"/>
                  </a:cubicBezTo>
                  <a:cubicBezTo>
                    <a:pt x="1677" y="1794"/>
                    <a:pt x="1711" y="1837"/>
                    <a:pt x="1757" y="1871"/>
                  </a:cubicBezTo>
                  <a:cubicBezTo>
                    <a:pt x="1906" y="1984"/>
                    <a:pt x="2115" y="1935"/>
                    <a:pt x="2245" y="1814"/>
                  </a:cubicBezTo>
                  <a:cubicBezTo>
                    <a:pt x="2367" y="1702"/>
                    <a:pt x="2366" y="1510"/>
                    <a:pt x="2302" y="1370"/>
                  </a:cubicBezTo>
                  <a:cubicBezTo>
                    <a:pt x="2285" y="1332"/>
                    <a:pt x="2264" y="1297"/>
                    <a:pt x="2238" y="1264"/>
                  </a:cubicBezTo>
                  <a:cubicBezTo>
                    <a:pt x="2274" y="1155"/>
                    <a:pt x="2310" y="1047"/>
                    <a:pt x="2342" y="938"/>
                  </a:cubicBezTo>
                  <a:cubicBezTo>
                    <a:pt x="2359" y="879"/>
                    <a:pt x="2379" y="809"/>
                    <a:pt x="2386" y="741"/>
                  </a:cubicBezTo>
                  <a:cubicBezTo>
                    <a:pt x="2437" y="727"/>
                    <a:pt x="2484" y="692"/>
                    <a:pt x="2518" y="654"/>
                  </a:cubicBezTo>
                  <a:cubicBezTo>
                    <a:pt x="2609" y="552"/>
                    <a:pt x="2654" y="363"/>
                    <a:pt x="2512" y="282"/>
                  </a:cubicBezTo>
                  <a:close/>
                  <a:moveTo>
                    <a:pt x="2236" y="1601"/>
                  </a:moveTo>
                  <a:cubicBezTo>
                    <a:pt x="2235" y="1584"/>
                    <a:pt x="2232" y="1568"/>
                    <a:pt x="2225" y="1553"/>
                  </a:cubicBezTo>
                  <a:cubicBezTo>
                    <a:pt x="2228" y="1527"/>
                    <a:pt x="2228" y="1499"/>
                    <a:pt x="2225" y="1471"/>
                  </a:cubicBezTo>
                  <a:cubicBezTo>
                    <a:pt x="2236" y="1515"/>
                    <a:pt x="2240" y="1559"/>
                    <a:pt x="2236" y="1601"/>
                  </a:cubicBez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F7AD8624-3257-4DF1-AF21-40F9E7650401}"/>
              </a:ext>
            </a:extLst>
          </p:cNvPr>
          <p:cNvGrpSpPr/>
          <p:nvPr/>
        </p:nvGrpSpPr>
        <p:grpSpPr>
          <a:xfrm>
            <a:off x="298751" y="2149799"/>
            <a:ext cx="2635294" cy="2219647"/>
            <a:chOff x="364546" y="2450778"/>
            <a:chExt cx="2635294" cy="2219647"/>
          </a:xfrm>
        </p:grpSpPr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FC156891-BE5B-46F0-A884-F97F38DCD7B8}"/>
                </a:ext>
              </a:extLst>
            </p:cNvPr>
            <p:cNvSpPr txBox="1"/>
            <p:nvPr/>
          </p:nvSpPr>
          <p:spPr>
            <a:xfrm>
              <a:off x="606391" y="2484007"/>
              <a:ext cx="23934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F320A43-09F8-402E-AFCE-6F614E0E2B4F}"/>
                </a:ext>
              </a:extLst>
            </p:cNvPr>
            <p:cNvSpPr/>
            <p:nvPr/>
          </p:nvSpPr>
          <p:spPr>
            <a:xfrm>
              <a:off x="364546" y="2450778"/>
              <a:ext cx="2311016" cy="22196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数字孪生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：将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现实世界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的物体，充分运用物理模型、传感器、各项运营数据等，在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虚拟空间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中实现映射。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rPr>
                <a:t>（现实向虚拟的复制）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8927B41-493A-423D-96BC-388449868E8C}"/>
              </a:ext>
            </a:extLst>
          </p:cNvPr>
          <p:cNvGrpSpPr/>
          <p:nvPr/>
        </p:nvGrpSpPr>
        <p:grpSpPr>
          <a:xfrm>
            <a:off x="9474021" y="1576649"/>
            <a:ext cx="2419228" cy="3201957"/>
            <a:chOff x="9457280" y="2484007"/>
            <a:chExt cx="2247899" cy="3201957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300B6D6-AD9D-44DB-BDFE-DBFCAD5C1ADB}"/>
                </a:ext>
              </a:extLst>
            </p:cNvPr>
            <p:cNvSpPr txBox="1"/>
            <p:nvPr/>
          </p:nvSpPr>
          <p:spPr>
            <a:xfrm>
              <a:off x="9457280" y="2484007"/>
              <a:ext cx="22478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A7103484-037B-4DE8-8D10-D4FB6D32908B}"/>
                </a:ext>
              </a:extLst>
            </p:cNvPr>
            <p:cNvSpPr txBox="1"/>
            <p:nvPr/>
          </p:nvSpPr>
          <p:spPr>
            <a:xfrm>
              <a:off x="9569185" y="3124200"/>
              <a:ext cx="20240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C81A5BB6-65B2-44DB-BBBC-DB196A956A65}"/>
                </a:ext>
              </a:extLst>
            </p:cNvPr>
            <p:cNvSpPr/>
            <p:nvPr/>
          </p:nvSpPr>
          <p:spPr>
            <a:xfrm>
              <a:off x="9569185" y="2746120"/>
              <a:ext cx="1964857" cy="2939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/>
                <a:t>数字孪生城市</a:t>
              </a:r>
              <a:r>
                <a:rPr lang="zh-CN" altLang="en-US" dirty="0"/>
                <a:t>，即在网络世界里建设与现实世界相</a:t>
              </a:r>
              <a:r>
                <a:rPr lang="zh-CN" altLang="en-US" dirty="0">
                  <a:solidFill>
                    <a:srgbClr val="FF0000"/>
                  </a:solidFill>
                </a:rPr>
                <a:t>匹配</a:t>
              </a:r>
              <a:r>
                <a:rPr lang="zh-CN" altLang="en-US" dirty="0"/>
                <a:t>对应的“孪生城市”，实现城市</a:t>
              </a:r>
              <a:r>
                <a:rPr lang="zh-CN" altLang="en-US" dirty="0">
                  <a:solidFill>
                    <a:srgbClr val="FF0000"/>
                  </a:solidFill>
                </a:rPr>
                <a:t>全要素</a:t>
              </a:r>
              <a:r>
                <a:rPr lang="zh-CN" altLang="en-US" dirty="0"/>
                <a:t>的</a:t>
              </a:r>
              <a:r>
                <a:rPr lang="zh-CN" altLang="en-US" dirty="0">
                  <a:solidFill>
                    <a:srgbClr val="FF0000"/>
                  </a:solidFill>
                </a:rPr>
                <a:t>数字化</a:t>
              </a:r>
              <a:r>
                <a:rPr lang="zh-CN" altLang="en-US" dirty="0"/>
                <a:t>和</a:t>
              </a:r>
              <a:r>
                <a:rPr lang="zh-CN" altLang="en-US" dirty="0">
                  <a:solidFill>
                    <a:srgbClr val="FF0000"/>
                  </a:solidFill>
                </a:rPr>
                <a:t>虚拟化</a:t>
              </a:r>
              <a:r>
                <a:rPr lang="zh-CN" altLang="en-US" dirty="0"/>
                <a:t>以及城市状态的</a:t>
              </a:r>
              <a:r>
                <a:rPr lang="zh-CN" altLang="en-US" dirty="0">
                  <a:solidFill>
                    <a:srgbClr val="FF0000"/>
                  </a:solidFill>
                </a:rPr>
                <a:t>实时化</a:t>
              </a:r>
              <a:r>
                <a:rPr lang="zh-CN" altLang="en-US" dirty="0"/>
                <a:t>和</a:t>
              </a:r>
              <a:r>
                <a:rPr lang="zh-CN" altLang="en-US" dirty="0">
                  <a:solidFill>
                    <a:srgbClr val="FF0000"/>
                  </a:solidFill>
                </a:rPr>
                <a:t>可视化</a:t>
              </a:r>
              <a:r>
                <a:rPr lang="zh-CN" altLang="en-US" dirty="0"/>
                <a:t>。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DF9DE7-A263-C1C9-B1EE-A1BADDEC6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098" y="4956513"/>
            <a:ext cx="2621187" cy="13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1263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1242031-CB56-41DD-AAE7-EC8A25A19202}"/>
              </a:ext>
            </a:extLst>
          </p:cNvPr>
          <p:cNvGrpSpPr/>
          <p:nvPr/>
        </p:nvGrpSpPr>
        <p:grpSpPr>
          <a:xfrm>
            <a:off x="5339636" y="76583"/>
            <a:ext cx="6097856" cy="369332"/>
            <a:chOff x="5339636" y="76583"/>
            <a:chExt cx="6097856" cy="36933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0EDE69-3FC4-463D-B8FA-519ED3E54C8E}"/>
                </a:ext>
              </a:extLst>
            </p:cNvPr>
            <p:cNvSpPr/>
            <p:nvPr/>
          </p:nvSpPr>
          <p:spPr>
            <a:xfrm>
              <a:off x="5339636" y="104027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92CB5F-A4AC-47BE-A81F-1C3B2B8C443B}"/>
                </a:ext>
              </a:extLst>
            </p:cNvPr>
            <p:cNvSpPr txBox="1"/>
            <p:nvPr/>
          </p:nvSpPr>
          <p:spPr>
            <a:xfrm>
              <a:off x="5416649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微软雅黑 Light"/>
                  <a:ea typeface="微软雅黑 Light"/>
                </a:rPr>
                <a:t>项目背景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A7EBC06-2FA6-4594-A4DE-6F2E9D86D04C}"/>
                </a:ext>
              </a:extLst>
            </p:cNvPr>
            <p:cNvSpPr txBox="1"/>
            <p:nvPr/>
          </p:nvSpPr>
          <p:spPr>
            <a:xfrm>
              <a:off x="7046607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F59C7A-835A-4B02-B426-030D8A682C65}"/>
                </a:ext>
              </a:extLst>
            </p:cNvPr>
            <p:cNvSpPr txBox="1"/>
            <p:nvPr/>
          </p:nvSpPr>
          <p:spPr>
            <a:xfrm>
              <a:off x="8676565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微软雅黑"/>
                  <a:ea typeface="微软雅黑"/>
                </a:rPr>
                <a:t>预期成果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8930FC-3020-4855-9D38-CAB435C012DE}"/>
                </a:ext>
              </a:extLst>
            </p:cNvPr>
            <p:cNvSpPr txBox="1"/>
            <p:nvPr/>
          </p:nvSpPr>
          <p:spPr>
            <a:xfrm>
              <a:off x="10306524" y="76583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创新之处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C43EC3-F619-4D86-967C-43CACE30D1FB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D86E86F-7BA5-4521-AB60-58BA96EA6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8787DB2-D46F-4A23-8391-FD6D91652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035BB35-CC45-4A60-944C-0CB81EABC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图形 40">
            <a:extLst>
              <a:ext uri="{FF2B5EF4-FFF2-40B4-BE49-F238E27FC236}">
                <a16:creationId xmlns:a16="http://schemas.microsoft.com/office/drawing/2014/main" id="{7397B797-408E-4ED0-BE39-413E49E1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235473DA-0837-4AFB-A65E-3F0F5E77AE0B}"/>
              </a:ext>
            </a:extLst>
          </p:cNvPr>
          <p:cNvSpPr txBox="1"/>
          <p:nvPr/>
        </p:nvSpPr>
        <p:spPr>
          <a:xfrm>
            <a:off x="233306" y="1206371"/>
            <a:ext cx="3716111" cy="90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atin typeface="+mj-ea"/>
                <a:ea typeface="+mj-ea"/>
              </a:rPr>
              <a:t>1.[</a:t>
            </a:r>
            <a:r>
              <a:rPr lang="zh-CN" altLang="en-US" sz="2400" b="1" dirty="0">
                <a:latin typeface="+mj-ea"/>
                <a:ea typeface="+mj-ea"/>
              </a:rPr>
              <a:t>物理</a:t>
            </a:r>
            <a:r>
              <a:rPr lang="zh-CN" altLang="en-US" sz="2400" b="1" dirty="0">
                <a:latin typeface="+mj-ea"/>
                <a:ea typeface="+mj-ea"/>
                <a:sym typeface="Wingdings" panose="05000000000000000000" pitchFamily="2" charset="2"/>
              </a:rPr>
              <a:t>→数字</a:t>
            </a:r>
            <a:r>
              <a:rPr lang="en-US" altLang="zh-CN" sz="2400" b="1" dirty="0">
                <a:latin typeface="+mj-ea"/>
                <a:ea typeface="+mj-ea"/>
                <a:sym typeface="Wingdings" panose="05000000000000000000" pitchFamily="2" charset="2"/>
              </a:rPr>
              <a:t>]</a:t>
            </a:r>
            <a:r>
              <a:rPr lang="zh-CN" altLang="en-US" sz="2400" b="1" dirty="0">
                <a:latin typeface="+mj-ea"/>
                <a:ea typeface="+mj-ea"/>
                <a:sym typeface="Wingdings" panose="05000000000000000000" pitchFamily="2" charset="2"/>
              </a:rPr>
              <a:t> 精准映射</a:t>
            </a:r>
            <a:endParaRPr lang="en-US" altLang="zh-CN" sz="24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(BIM,GIS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等）宏观规划、动态监测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B0517325-DEB9-45C1-8A1B-BCFF9438AE4B}"/>
                  </a:ext>
                </a:extLst>
              </p14:cNvPr>
              <p14:cNvContentPartPr/>
              <p14:nvPr/>
            </p14:nvContentPartPr>
            <p14:xfrm>
              <a:off x="4158676" y="1006617"/>
              <a:ext cx="360" cy="3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B0517325-DEB9-45C1-8A1B-BCFF9438AE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9676" y="99797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9A8C0F62-85B5-032F-F289-22BA8CCC9806}"/>
              </a:ext>
            </a:extLst>
          </p:cNvPr>
          <p:cNvSpPr txBox="1"/>
          <p:nvPr/>
        </p:nvSpPr>
        <p:spPr>
          <a:xfrm>
            <a:off x="8271968" y="1094091"/>
            <a:ext cx="3686726" cy="126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+mj-ea"/>
                <a:ea typeface="+mj-ea"/>
              </a:defRPr>
            </a:lvl1pPr>
          </a:lstStyle>
          <a:p>
            <a:r>
              <a:rPr lang="en-US" altLang="zh-CN" sz="2400" dirty="0"/>
              <a:t>2.[</a:t>
            </a:r>
            <a:r>
              <a:rPr lang="zh-CN" altLang="en-US" sz="2400" dirty="0">
                <a:sym typeface="Wingdings" panose="05000000000000000000" pitchFamily="2" charset="2"/>
              </a:rPr>
              <a:t>数字</a:t>
            </a:r>
            <a:r>
              <a:rPr lang="en-US" altLang="zh-CN" sz="2400" dirty="0">
                <a:sym typeface="Wingdings" panose="05000000000000000000" pitchFamily="2" charset="2"/>
              </a:rPr>
              <a:t>] </a:t>
            </a:r>
            <a:r>
              <a:rPr lang="zh-CN" altLang="en-US" sz="2400" dirty="0">
                <a:sym typeface="Wingdings" panose="05000000000000000000" pitchFamily="2" charset="2"/>
              </a:rPr>
              <a:t>深度洞察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r>
              <a:rPr lang="zh-CN" altLang="en-US" sz="1800" b="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微观建设、运营管理</a:t>
            </a:r>
            <a:endParaRPr lang="en-US" altLang="zh-CN" sz="1800" b="0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r>
              <a:rPr lang="zh-CN" altLang="en-US" sz="1800" b="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（拥堵统计、能耗调查、维修检索）</a:t>
            </a:r>
            <a:endParaRPr lang="en-US" altLang="zh-CN" sz="1800" b="0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5FB79E-BB73-34DE-873F-C17F4EA947E9}"/>
              </a:ext>
            </a:extLst>
          </p:cNvPr>
          <p:cNvSpPr txBox="1"/>
          <p:nvPr/>
        </p:nvSpPr>
        <p:spPr>
          <a:xfrm>
            <a:off x="380441" y="5172486"/>
            <a:ext cx="3908259" cy="906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en-US" altLang="zh-CN" sz="2400" b="1" dirty="0">
                <a:latin typeface="+mj-ea"/>
                <a:ea typeface="+mj-ea"/>
              </a:rPr>
              <a:t>3.[</a:t>
            </a:r>
            <a:r>
              <a:rPr lang="zh-CN" altLang="en-US" sz="2400" b="1" dirty="0">
                <a:latin typeface="+mj-ea"/>
                <a:ea typeface="+mj-ea"/>
              </a:rPr>
              <a:t>物理</a:t>
            </a:r>
            <a:r>
              <a:rPr lang="en-US" altLang="zh-CN" sz="2400" b="1" dirty="0">
                <a:latin typeface="+mj-ea"/>
                <a:ea typeface="+mj-ea"/>
                <a:sym typeface="Wingdings" panose="05000000000000000000" pitchFamily="2" charset="2"/>
              </a:rPr>
              <a:t></a:t>
            </a:r>
            <a:r>
              <a:rPr lang="zh-CN" altLang="en-US" sz="2400" b="1" dirty="0">
                <a:latin typeface="+mj-ea"/>
                <a:ea typeface="+mj-ea"/>
                <a:sym typeface="Wingdings" panose="05000000000000000000" pitchFamily="2" charset="2"/>
              </a:rPr>
              <a:t>数字</a:t>
            </a:r>
            <a:r>
              <a:rPr lang="en-US" altLang="zh-CN" sz="2400" b="1" dirty="0">
                <a:latin typeface="+mj-ea"/>
                <a:ea typeface="+mj-ea"/>
                <a:sym typeface="Wingdings" panose="05000000000000000000" pitchFamily="2" charset="2"/>
              </a:rPr>
              <a:t>]</a:t>
            </a:r>
            <a:r>
              <a:rPr lang="zh-CN" altLang="en-US" sz="2400" b="1" dirty="0">
                <a:latin typeface="+mj-ea"/>
                <a:ea typeface="+mj-ea"/>
                <a:sym typeface="Wingdings" panose="05000000000000000000" pitchFamily="2" charset="2"/>
              </a:rPr>
              <a:t> 虚实交互</a:t>
            </a:r>
            <a:endParaRPr lang="en-US" altLang="zh-CN" sz="24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布局推演、预设计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+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再反馈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906B433-25AA-9F54-2DBE-328D2F7C8613}"/>
              </a:ext>
            </a:extLst>
          </p:cNvPr>
          <p:cNvSpPr txBox="1"/>
          <p:nvPr/>
        </p:nvSpPr>
        <p:spPr>
          <a:xfrm>
            <a:off x="8223684" y="5103658"/>
            <a:ext cx="3660776" cy="12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atin typeface="+mj-ea"/>
                <a:ea typeface="+mj-ea"/>
                <a:sym typeface="Wingdings" panose="05000000000000000000" pitchFamily="2" charset="2"/>
              </a:rPr>
              <a:t>4.[</a:t>
            </a:r>
            <a:r>
              <a:rPr lang="zh-CN" altLang="en-US" sz="2400" b="1" dirty="0">
                <a:latin typeface="+mj-ea"/>
                <a:ea typeface="+mj-ea"/>
                <a:sym typeface="Wingdings" panose="05000000000000000000" pitchFamily="2" charset="2"/>
              </a:rPr>
              <a:t>数字→物理</a:t>
            </a:r>
            <a:r>
              <a:rPr lang="en-US" altLang="zh-CN" sz="2400" b="1" dirty="0">
                <a:latin typeface="+mj-ea"/>
                <a:ea typeface="+mj-ea"/>
                <a:sym typeface="Wingdings" panose="05000000000000000000" pitchFamily="2" charset="2"/>
              </a:rPr>
              <a:t>]</a:t>
            </a:r>
            <a:r>
              <a:rPr lang="zh-CN" altLang="en-US" sz="2400" b="1" dirty="0">
                <a:latin typeface="+mj-ea"/>
                <a:ea typeface="+mj-ea"/>
                <a:sym typeface="Wingdings" panose="05000000000000000000" pitchFamily="2" charset="2"/>
              </a:rPr>
              <a:t> 智能干预</a:t>
            </a:r>
            <a:endParaRPr lang="en-US" altLang="zh-CN" sz="24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事故预测、灾害预防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sym typeface="Wingdings" panose="05000000000000000000" pitchFamily="2" charset="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8E3C37F-E40F-B178-BED8-0F65AC762192}"/>
              </a:ext>
            </a:extLst>
          </p:cNvPr>
          <p:cNvGrpSpPr/>
          <p:nvPr/>
        </p:nvGrpSpPr>
        <p:grpSpPr>
          <a:xfrm>
            <a:off x="570976" y="940804"/>
            <a:ext cx="11132500" cy="5045141"/>
            <a:chOff x="488535" y="891749"/>
            <a:chExt cx="11132500" cy="5045141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09177EDB-ECDD-42DA-BA97-CFA4F13354A6}"/>
                </a:ext>
              </a:extLst>
            </p:cNvPr>
            <p:cNvSpPr/>
            <p:nvPr/>
          </p:nvSpPr>
          <p:spPr>
            <a:xfrm>
              <a:off x="4159883" y="3704865"/>
              <a:ext cx="3800375" cy="2232025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F652090-7BD6-2793-2FD3-FBA753358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8535" y="2383986"/>
              <a:ext cx="3692073" cy="2436892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C036AEF-CA7C-DD73-2F5F-CDB42464C8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44" t="3079" r="4888" b="22952"/>
            <a:stretch/>
          </p:blipFill>
          <p:spPr bwMode="auto">
            <a:xfrm>
              <a:off x="7960258" y="2398187"/>
              <a:ext cx="3660777" cy="2306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3AFB68D-BAB7-C058-8F3A-2D5593C4C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27550" y="891749"/>
              <a:ext cx="4285766" cy="154438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2A7790B-1895-4305-95E6-F32899802A86}"/>
              </a:ext>
            </a:extLst>
          </p:cNvPr>
          <p:cNvSpPr txBox="1"/>
          <p:nvPr/>
        </p:nvSpPr>
        <p:spPr>
          <a:xfrm>
            <a:off x="4208536" y="4372343"/>
            <a:ext cx="39871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立项灵感</a:t>
            </a:r>
            <a:r>
              <a:rPr lang="en-US" altLang="zh-CN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实际价值</a:t>
            </a:r>
            <a:endParaRPr lang="en-US" altLang="zh-CN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（从</a:t>
            </a:r>
            <a:r>
              <a:rPr lang="en-US" altLang="zh-CN" sz="1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1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个典型技术特征说起）</a:t>
            </a:r>
          </a:p>
        </p:txBody>
      </p:sp>
    </p:spTree>
    <p:extLst>
      <p:ext uri="{BB962C8B-B14F-4D97-AF65-F5344CB8AC3E}">
        <p14:creationId xmlns:p14="http://schemas.microsoft.com/office/powerpoint/2010/main" val="4190913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>
            <a:extLst>
              <a:ext uri="{FF2B5EF4-FFF2-40B4-BE49-F238E27FC236}">
                <a16:creationId xmlns:a16="http://schemas.microsoft.com/office/drawing/2014/main" id="{991DEE90-AC86-48BF-A20A-547D360E5EFB}"/>
              </a:ext>
            </a:extLst>
          </p:cNvPr>
          <p:cNvSpPr/>
          <p:nvPr/>
        </p:nvSpPr>
        <p:spPr>
          <a:xfrm>
            <a:off x="3716387" y="2175118"/>
            <a:ext cx="1913392" cy="191339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alpha val="6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3F5A969-260B-422F-B4E3-DA6395C64BC8}"/>
              </a:ext>
            </a:extLst>
          </p:cNvPr>
          <p:cNvGrpSpPr/>
          <p:nvPr/>
        </p:nvGrpSpPr>
        <p:grpSpPr>
          <a:xfrm>
            <a:off x="3154566" y="4130877"/>
            <a:ext cx="5762554" cy="1730828"/>
            <a:chOff x="3102428" y="3755572"/>
            <a:chExt cx="5762554" cy="1730828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C4BCF85-EA4C-493A-8D5E-F0143B36AB23}"/>
                </a:ext>
              </a:extLst>
            </p:cNvPr>
            <p:cNvCxnSpPr/>
            <p:nvPr/>
          </p:nvCxnSpPr>
          <p:spPr>
            <a:xfrm>
              <a:off x="3102428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DE808EE5-120D-468C-A69F-51673B365677}"/>
                </a:ext>
              </a:extLst>
            </p:cNvPr>
            <p:cNvCxnSpPr/>
            <p:nvPr/>
          </p:nvCxnSpPr>
          <p:spPr>
            <a:xfrm>
              <a:off x="6019799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B4991D69-27EB-405C-B1D3-36EF14D376BD}"/>
                </a:ext>
              </a:extLst>
            </p:cNvPr>
            <p:cNvCxnSpPr/>
            <p:nvPr/>
          </p:nvCxnSpPr>
          <p:spPr>
            <a:xfrm>
              <a:off x="8864982" y="3755572"/>
              <a:ext cx="0" cy="1730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CF43A9D-946B-4EC1-A72C-12F9965E137E}"/>
              </a:ext>
            </a:extLst>
          </p:cNvPr>
          <p:cNvGrpSpPr/>
          <p:nvPr/>
        </p:nvGrpSpPr>
        <p:grpSpPr>
          <a:xfrm>
            <a:off x="3055559" y="4428336"/>
            <a:ext cx="3235048" cy="651312"/>
            <a:chOff x="209724" y="4394568"/>
            <a:chExt cx="3235048" cy="651312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AE1EE13-9C37-48CE-BDB5-4C39D3287054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F2CAF46-B10D-40CB-809E-1FD36E596AC9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5522BE-CE53-47EB-8AEE-C0375FF18584}"/>
              </a:ext>
            </a:extLst>
          </p:cNvPr>
          <p:cNvGrpSpPr/>
          <p:nvPr/>
        </p:nvGrpSpPr>
        <p:grpSpPr>
          <a:xfrm>
            <a:off x="5948570" y="4428336"/>
            <a:ext cx="3235048" cy="651312"/>
            <a:chOff x="209724" y="4394568"/>
            <a:chExt cx="3235048" cy="651312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C9B050D-6789-4AA9-A526-56ECC8167D9A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697B987-A274-4B86-8D56-FF0D05DEF62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8177A08-65D0-43C8-BBED-595C77563E02}"/>
              </a:ext>
            </a:extLst>
          </p:cNvPr>
          <p:cNvGrpSpPr/>
          <p:nvPr/>
        </p:nvGrpSpPr>
        <p:grpSpPr>
          <a:xfrm>
            <a:off x="8683016" y="4428336"/>
            <a:ext cx="3235048" cy="651312"/>
            <a:chOff x="209724" y="4394568"/>
            <a:chExt cx="3235048" cy="651312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2AAA4CA5-B98F-4084-9D8B-791B4F288906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微软雅黑"/>
                  <a:ea typeface="微软雅黑"/>
                </a:rPr>
                <a:t>创新之处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DA7B37F-8451-467A-BBAB-DA5CFB47BA30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8E30C5-F3E2-490B-BA55-8584F5B46F7C}"/>
              </a:ext>
            </a:extLst>
          </p:cNvPr>
          <p:cNvGrpSpPr/>
          <p:nvPr/>
        </p:nvGrpSpPr>
        <p:grpSpPr>
          <a:xfrm>
            <a:off x="6868837" y="2467476"/>
            <a:ext cx="1300163" cy="1300163"/>
            <a:chOff x="6868837" y="2467476"/>
            <a:chExt cx="1300163" cy="1300163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A2B2B69-B1A9-43D3-8805-96C7DC83E749}"/>
                </a:ext>
              </a:extLst>
            </p:cNvPr>
            <p:cNvSpPr/>
            <p:nvPr/>
          </p:nvSpPr>
          <p:spPr>
            <a:xfrm>
              <a:off x="6868837" y="2467476"/>
              <a:ext cx="1300163" cy="13001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0" name="图形 49">
              <a:extLst>
                <a:ext uri="{FF2B5EF4-FFF2-40B4-BE49-F238E27FC236}">
                  <a16:creationId xmlns:a16="http://schemas.microsoft.com/office/drawing/2014/main" id="{9EAAE6D9-A0F7-4A31-8973-72D41173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14643" y="2805011"/>
              <a:ext cx="550429" cy="634015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9C66ED-F764-400B-9AA0-0C65B6AF1012}"/>
              </a:ext>
            </a:extLst>
          </p:cNvPr>
          <p:cNvGrpSpPr/>
          <p:nvPr/>
        </p:nvGrpSpPr>
        <p:grpSpPr>
          <a:xfrm>
            <a:off x="4023002" y="2467476"/>
            <a:ext cx="1300163" cy="1300163"/>
            <a:chOff x="4023002" y="2467476"/>
            <a:chExt cx="1300163" cy="1300163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BB762AA-0FA7-4AE0-9706-E0F0F67F6B71}"/>
                </a:ext>
              </a:extLst>
            </p:cNvPr>
            <p:cNvSpPr/>
            <p:nvPr/>
          </p:nvSpPr>
          <p:spPr>
            <a:xfrm>
              <a:off x="4023002" y="2467476"/>
              <a:ext cx="1300163" cy="130016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1" name="图形 50">
              <a:extLst>
                <a:ext uri="{FF2B5EF4-FFF2-40B4-BE49-F238E27FC236}">
                  <a16:creationId xmlns:a16="http://schemas.microsoft.com/office/drawing/2014/main" id="{2EB309AA-217D-47D1-AA4F-092E330B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26109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3751CDC-445C-446B-B799-DBBAD7025BE3}"/>
              </a:ext>
            </a:extLst>
          </p:cNvPr>
          <p:cNvGrpSpPr/>
          <p:nvPr/>
        </p:nvGrpSpPr>
        <p:grpSpPr>
          <a:xfrm>
            <a:off x="1177167" y="2481733"/>
            <a:ext cx="1300163" cy="1300163"/>
            <a:chOff x="1177167" y="2337355"/>
            <a:chExt cx="1300163" cy="1300163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773D16B-B26D-4ACE-B82D-19CC3160B13E}"/>
                </a:ext>
              </a:extLst>
            </p:cNvPr>
            <p:cNvSpPr/>
            <p:nvPr/>
          </p:nvSpPr>
          <p:spPr>
            <a:xfrm>
              <a:off x="1177167" y="2337355"/>
              <a:ext cx="1300163" cy="1300163"/>
            </a:xfrm>
            <a:prstGeom prst="ellipse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2" name="图形 51">
              <a:extLst>
                <a:ext uri="{FF2B5EF4-FFF2-40B4-BE49-F238E27FC236}">
                  <a16:creationId xmlns:a16="http://schemas.microsoft.com/office/drawing/2014/main" id="{A3425BBB-6727-4250-85F3-365EA0CB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2804" y="2708834"/>
              <a:ext cx="633116" cy="634015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12F191-3487-48B2-8693-727C14881658}"/>
              </a:ext>
            </a:extLst>
          </p:cNvPr>
          <p:cNvGrpSpPr/>
          <p:nvPr/>
        </p:nvGrpSpPr>
        <p:grpSpPr>
          <a:xfrm>
            <a:off x="9714671" y="2467476"/>
            <a:ext cx="1300163" cy="1300163"/>
            <a:chOff x="9714671" y="2467476"/>
            <a:chExt cx="1300163" cy="1300163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282D3A1-3DD5-42E5-BC06-B87C450047C1}"/>
                </a:ext>
              </a:extLst>
            </p:cNvPr>
            <p:cNvSpPr/>
            <p:nvPr/>
          </p:nvSpPr>
          <p:spPr>
            <a:xfrm>
              <a:off x="9714671" y="2467476"/>
              <a:ext cx="1300163" cy="13001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pic>
          <p:nvPicPr>
            <p:cNvPr id="53" name="图形 52">
              <a:extLst>
                <a:ext uri="{FF2B5EF4-FFF2-40B4-BE49-F238E27FC236}">
                  <a16:creationId xmlns:a16="http://schemas.microsoft.com/office/drawing/2014/main" id="{4AD0FFA1-B1D6-4A7A-8CFA-8B13327B5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42056" y="2824061"/>
              <a:ext cx="638175" cy="638175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DC4DF9-EDB5-4893-B60E-C4238C656D54}"/>
              </a:ext>
            </a:extLst>
          </p:cNvPr>
          <p:cNvGrpSpPr/>
          <p:nvPr/>
        </p:nvGrpSpPr>
        <p:grpSpPr>
          <a:xfrm>
            <a:off x="7796463" y="964934"/>
            <a:ext cx="4049551" cy="873366"/>
            <a:chOff x="7796463" y="964934"/>
            <a:chExt cx="4049551" cy="87336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C6EF5C-9CFE-4CE5-8D09-222CD3D47BEE}"/>
                </a:ext>
              </a:extLst>
            </p:cNvPr>
            <p:cNvSpPr txBox="1"/>
            <p:nvPr/>
          </p:nvSpPr>
          <p:spPr>
            <a:xfrm>
              <a:off x="8405870" y="964934"/>
              <a:ext cx="34401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CONTENT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29C69BF-F084-41CE-B5C1-0F9FAF53BB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6463" y="1838300"/>
              <a:ext cx="360786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625B235-73FE-4F5D-B741-E83D11F67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4175" y="1762998"/>
              <a:ext cx="86015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B2A5590-4C2D-49EC-8832-F5EB782F5745}"/>
              </a:ext>
            </a:extLst>
          </p:cNvPr>
          <p:cNvGrpSpPr/>
          <p:nvPr/>
        </p:nvGrpSpPr>
        <p:grpSpPr>
          <a:xfrm>
            <a:off x="173449" y="4428336"/>
            <a:ext cx="3235048" cy="651312"/>
            <a:chOff x="209724" y="4394568"/>
            <a:chExt cx="3235048" cy="651312"/>
          </a:xfrm>
        </p:grpSpPr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48B34B3-953B-43F7-9936-47B1D78ECC55}"/>
                </a:ext>
              </a:extLst>
            </p:cNvPr>
            <p:cNvSpPr txBox="1"/>
            <p:nvPr/>
          </p:nvSpPr>
          <p:spPr>
            <a:xfrm>
              <a:off x="606377" y="4394568"/>
              <a:ext cx="2385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项目背景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A754894-4355-4EF2-A7A1-C0984BD0606C}"/>
                </a:ext>
              </a:extLst>
            </p:cNvPr>
            <p:cNvSpPr txBox="1"/>
            <p:nvPr/>
          </p:nvSpPr>
          <p:spPr>
            <a:xfrm>
              <a:off x="209724" y="4699310"/>
              <a:ext cx="3235048" cy="34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-4632" y="-1"/>
            <a:ext cx="12196631" cy="2127749"/>
            <a:chOff x="-4632" y="-1"/>
            <a:chExt cx="12196631" cy="2127749"/>
          </a:xfrm>
        </p:grpSpPr>
        <p:sp>
          <p:nvSpPr>
            <p:cNvPr id="56" name="任意多边形: 形状 10">
              <a:extLst>
                <a:ext uri="{FF2B5EF4-FFF2-40B4-BE49-F238E27FC236}">
                  <a16:creationId xmlns:a16="http://schemas.microsoft.com/office/drawing/2014/main" id="{4BF7FE7A-4E23-4577-B4D3-19330F26E572}"/>
                </a:ext>
              </a:extLst>
            </p:cNvPr>
            <p:cNvSpPr/>
            <p:nvPr/>
          </p:nvSpPr>
          <p:spPr>
            <a:xfrm flipV="1">
              <a:off x="0" y="1684"/>
              <a:ext cx="12191999" cy="2126064"/>
            </a:xfrm>
            <a:custGeom>
              <a:avLst/>
              <a:gdLst>
                <a:gd name="connsiteX0" fmla="*/ 0 w 12191999"/>
                <a:gd name="connsiteY0" fmla="*/ 2126064 h 2126064"/>
                <a:gd name="connsiteX1" fmla="*/ 12191999 w 12191999"/>
                <a:gd name="connsiteY1" fmla="*/ 2126064 h 2126064"/>
                <a:gd name="connsiteX2" fmla="*/ 0 w 12191999"/>
                <a:gd name="connsiteY2" fmla="*/ 0 h 212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1999" h="2126064">
                  <a:moveTo>
                    <a:pt x="0" y="2126064"/>
                  </a:moveTo>
                  <a:lnTo>
                    <a:pt x="12191999" y="212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7" name="任意多边形: 形状 19">
              <a:extLst>
                <a:ext uri="{FF2B5EF4-FFF2-40B4-BE49-F238E27FC236}">
                  <a16:creationId xmlns:a16="http://schemas.microsoft.com/office/drawing/2014/main" id="{469A4E30-8FC8-4074-B7DA-5077F2AFF989}"/>
                </a:ext>
              </a:extLst>
            </p:cNvPr>
            <p:cNvSpPr/>
            <p:nvPr/>
          </p:nvSpPr>
          <p:spPr>
            <a:xfrm flipV="1">
              <a:off x="-4632" y="-1"/>
              <a:ext cx="845081" cy="695700"/>
            </a:xfrm>
            <a:custGeom>
              <a:avLst/>
              <a:gdLst>
                <a:gd name="connsiteX0" fmla="*/ 0 w 845081"/>
                <a:gd name="connsiteY0" fmla="*/ 695700 h 695700"/>
                <a:gd name="connsiteX1" fmla="*/ 845081 w 845081"/>
                <a:gd name="connsiteY1" fmla="*/ 695700 h 695700"/>
                <a:gd name="connsiteX2" fmla="*/ 0 w 845081"/>
                <a:gd name="connsiteY2" fmla="*/ 0 h 695700"/>
                <a:gd name="connsiteX3" fmla="*/ 0 w 845081"/>
                <a:gd name="connsiteY3" fmla="*/ 695700 h 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081" h="695700">
                  <a:moveTo>
                    <a:pt x="0" y="695700"/>
                  </a:moveTo>
                  <a:lnTo>
                    <a:pt x="845081" y="695700"/>
                  </a:lnTo>
                  <a:lnTo>
                    <a:pt x="0" y="0"/>
                  </a:lnTo>
                  <a:lnTo>
                    <a:pt x="0" y="695700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8" name="任意多边形: 形状 18">
              <a:extLst>
                <a:ext uri="{FF2B5EF4-FFF2-40B4-BE49-F238E27FC236}">
                  <a16:creationId xmlns:a16="http://schemas.microsoft.com/office/drawing/2014/main" id="{DED759B5-476E-48A8-882B-A40A31639608}"/>
                </a:ext>
              </a:extLst>
            </p:cNvPr>
            <p:cNvSpPr/>
            <p:nvPr/>
          </p:nvSpPr>
          <p:spPr>
            <a:xfrm flipV="1">
              <a:off x="2569944" y="9621"/>
              <a:ext cx="7642459" cy="1665174"/>
            </a:xfrm>
            <a:custGeom>
              <a:avLst/>
              <a:gdLst>
                <a:gd name="connsiteX0" fmla="*/ 2049597 w 7784426"/>
                <a:gd name="connsiteY0" fmla="*/ 1687299 h 1687299"/>
                <a:gd name="connsiteX1" fmla="*/ 7784426 w 7784426"/>
                <a:gd name="connsiteY1" fmla="*/ 1687299 h 1687299"/>
                <a:gd name="connsiteX2" fmla="*/ 7276089 w 7784426"/>
                <a:gd name="connsiteY2" fmla="*/ 1268818 h 1687299"/>
                <a:gd name="connsiteX3" fmla="*/ 0 w 7784426"/>
                <a:gd name="connsiteY3" fmla="*/ 0 h 1687299"/>
                <a:gd name="connsiteX4" fmla="*/ 2049597 w 7784426"/>
                <a:gd name="connsiteY4" fmla="*/ 1687299 h 16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4426" h="1687299">
                  <a:moveTo>
                    <a:pt x="2049597" y="1687299"/>
                  </a:moveTo>
                  <a:lnTo>
                    <a:pt x="7784426" y="1687299"/>
                  </a:lnTo>
                  <a:lnTo>
                    <a:pt x="7276089" y="1268818"/>
                  </a:lnTo>
                  <a:lnTo>
                    <a:pt x="0" y="0"/>
                  </a:lnTo>
                  <a:lnTo>
                    <a:pt x="2049597" y="1687299"/>
                  </a:lnTo>
                  <a:close/>
                </a:path>
              </a:pathLst>
            </a:cu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59" name="图形 37">
            <a:extLst>
              <a:ext uri="{FF2B5EF4-FFF2-40B4-BE49-F238E27FC236}">
                <a16:creationId xmlns:a16="http://schemas.microsoft.com/office/drawing/2014/main" id="{6B9C6FAA-6780-431A-910C-738D95B35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2150" y="365509"/>
            <a:ext cx="2161308" cy="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8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-1" y="481263"/>
            <a:ext cx="12192001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36C1D4-5090-493A-95DD-511F4C83D186}"/>
              </a:ext>
            </a:extLst>
          </p:cNvPr>
          <p:cNvGrpSpPr/>
          <p:nvPr/>
        </p:nvGrpSpPr>
        <p:grpSpPr>
          <a:xfrm>
            <a:off x="5416649" y="68190"/>
            <a:ext cx="6020843" cy="386118"/>
            <a:chOff x="5416649" y="68190"/>
            <a:chExt cx="6020843" cy="38611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59C5891-E3B7-4300-810E-508A5E0771D1}"/>
                </a:ext>
              </a:extLst>
            </p:cNvPr>
            <p:cNvSpPr/>
            <p:nvPr/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92CB5F-A4AC-47BE-A81F-1C3B2B8C443B}"/>
                </a:ext>
              </a:extLst>
            </p:cNvPr>
            <p:cNvSpPr txBox="1"/>
            <p:nvPr/>
          </p:nvSpPr>
          <p:spPr>
            <a:xfrm>
              <a:off x="5416649" y="68190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latin typeface="微软雅黑 Light"/>
                  <a:ea typeface="微软雅黑 Light"/>
                </a:rPr>
                <a:t>项目背景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A7EBC06-2FA6-4594-A4DE-6F2E9D86D04C}"/>
                </a:ext>
              </a:extLst>
            </p:cNvPr>
            <p:cNvSpPr txBox="1"/>
            <p:nvPr/>
          </p:nvSpPr>
          <p:spPr>
            <a:xfrm>
              <a:off x="7046607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F59C7A-835A-4B02-B426-030D8A682C65}"/>
                </a:ext>
              </a:extLst>
            </p:cNvPr>
            <p:cNvSpPr txBox="1"/>
            <p:nvPr/>
          </p:nvSpPr>
          <p:spPr>
            <a:xfrm>
              <a:off x="8676565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8930FC-3020-4855-9D38-CAB435C012DE}"/>
                </a:ext>
              </a:extLst>
            </p:cNvPr>
            <p:cNvSpPr txBox="1"/>
            <p:nvPr/>
          </p:nvSpPr>
          <p:spPr>
            <a:xfrm>
              <a:off x="10306524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各类活动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C43EC3-F619-4D86-967C-43CACE30D1FB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D86E86F-7BA5-4521-AB60-58BA96EA6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8787DB2-D46F-4A23-8391-FD6D91652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035BB35-CC45-4A60-944C-0CB81EABC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4" name="图形 73">
            <a:extLst>
              <a:ext uri="{FF2B5EF4-FFF2-40B4-BE49-F238E27FC236}">
                <a16:creationId xmlns:a16="http://schemas.microsoft.com/office/drawing/2014/main" id="{A163052E-AF28-44B3-993D-2047AA24B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676D39F5-BDC0-38AC-545B-FB54D20FCBDA}"/>
              </a:ext>
            </a:extLst>
          </p:cNvPr>
          <p:cNvGrpSpPr/>
          <p:nvPr/>
        </p:nvGrpSpPr>
        <p:grpSpPr>
          <a:xfrm>
            <a:off x="699807" y="528743"/>
            <a:ext cx="4420437" cy="812251"/>
            <a:chOff x="439191" y="2484007"/>
            <a:chExt cx="2560649" cy="81225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5A6D4FE-19C1-CAAE-0230-EC73905612DE}"/>
                </a:ext>
              </a:extLst>
            </p:cNvPr>
            <p:cNvSpPr txBox="1"/>
            <p:nvPr/>
          </p:nvSpPr>
          <p:spPr>
            <a:xfrm>
              <a:off x="606391" y="2484007"/>
              <a:ext cx="23934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F87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069B353-8629-362F-262E-8B547D725E4E}"/>
                </a:ext>
              </a:extLst>
            </p:cNvPr>
            <p:cNvSpPr/>
            <p:nvPr/>
          </p:nvSpPr>
          <p:spPr>
            <a:xfrm>
              <a:off x="439191" y="2576702"/>
              <a:ext cx="2311016" cy="7195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1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、视频拍摄，三维建模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C8AAD9B4-A782-641C-01D8-2F2771B240FC}"/>
              </a:ext>
            </a:extLst>
          </p:cNvPr>
          <p:cNvSpPr txBox="1"/>
          <p:nvPr/>
        </p:nvSpPr>
        <p:spPr>
          <a:xfrm>
            <a:off x="8089147" y="1340994"/>
            <a:ext cx="2393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3F87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75D6876-FD3F-17B3-7DB0-2A62AFC07B88}"/>
              </a:ext>
            </a:extLst>
          </p:cNvPr>
          <p:cNvGrpSpPr/>
          <p:nvPr/>
        </p:nvGrpSpPr>
        <p:grpSpPr>
          <a:xfrm>
            <a:off x="4329796" y="1094195"/>
            <a:ext cx="3304674" cy="3304674"/>
            <a:chOff x="4443663" y="2113547"/>
            <a:chExt cx="3304674" cy="3304674"/>
          </a:xfrm>
          <a:blipFill>
            <a:blip r:embed="rId5"/>
            <a:stretch>
              <a:fillRect/>
            </a:stretch>
          </a:blipFill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AF35580-A81B-95CE-BA17-C9FB64813463}"/>
                </a:ext>
              </a:extLst>
            </p:cNvPr>
            <p:cNvGrpSpPr/>
            <p:nvPr/>
          </p:nvGrpSpPr>
          <p:grpSpPr>
            <a:xfrm>
              <a:off x="4443663" y="2113547"/>
              <a:ext cx="3304674" cy="3304674"/>
              <a:chOff x="4195011" y="1431948"/>
              <a:chExt cx="3801979" cy="3801979"/>
            </a:xfrm>
            <a:grpFill/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242EC51A-228B-1AF8-C9D8-EE44000FAB94}"/>
                  </a:ext>
                </a:extLst>
              </p:cNvPr>
              <p:cNvSpPr/>
              <p:nvPr/>
            </p:nvSpPr>
            <p:spPr>
              <a:xfrm>
                <a:off x="4195011" y="1431948"/>
                <a:ext cx="3801979" cy="3801979"/>
              </a:xfrm>
              <a:custGeom>
                <a:avLst/>
                <a:gdLst>
                  <a:gd name="connsiteX0" fmla="*/ 0 w 3801979"/>
                  <a:gd name="connsiteY0" fmla="*/ 0 h 3801979"/>
                  <a:gd name="connsiteX1" fmla="*/ 1100866 w 3801979"/>
                  <a:gd name="connsiteY1" fmla="*/ 0 h 3801979"/>
                  <a:gd name="connsiteX2" fmla="*/ 1090218 w 3801979"/>
                  <a:gd name="connsiteY2" fmla="*/ 120454 h 3801979"/>
                  <a:gd name="connsiteX3" fmla="*/ 1086010 w 3801979"/>
                  <a:gd name="connsiteY3" fmla="*/ 264316 h 3801979"/>
                  <a:gd name="connsiteX4" fmla="*/ 1900989 w 3801979"/>
                  <a:gd name="connsiteY4" fmla="*/ 1671359 h 3801979"/>
                  <a:gd name="connsiteX5" fmla="*/ 2715968 w 3801979"/>
                  <a:gd name="connsiteY5" fmla="*/ 264316 h 3801979"/>
                  <a:gd name="connsiteX6" fmla="*/ 2711761 w 3801979"/>
                  <a:gd name="connsiteY6" fmla="*/ 120454 h 3801979"/>
                  <a:gd name="connsiteX7" fmla="*/ 2701113 w 3801979"/>
                  <a:gd name="connsiteY7" fmla="*/ 0 h 3801979"/>
                  <a:gd name="connsiteX8" fmla="*/ 3801979 w 3801979"/>
                  <a:gd name="connsiteY8" fmla="*/ 0 h 3801979"/>
                  <a:gd name="connsiteX9" fmla="*/ 3801979 w 3801979"/>
                  <a:gd name="connsiteY9" fmla="*/ 1188454 h 3801979"/>
                  <a:gd name="connsiteX10" fmla="*/ 3777399 w 3801979"/>
                  <a:gd name="connsiteY10" fmla="*/ 1186281 h 3801979"/>
                  <a:gd name="connsiteX11" fmla="*/ 3633537 w 3801979"/>
                  <a:gd name="connsiteY11" fmla="*/ 1182074 h 3801979"/>
                  <a:gd name="connsiteX12" fmla="*/ 2226494 w 3801979"/>
                  <a:gd name="connsiteY12" fmla="*/ 1997053 h 3801979"/>
                  <a:gd name="connsiteX13" fmla="*/ 3633537 w 3801979"/>
                  <a:gd name="connsiteY13" fmla="*/ 2812032 h 3801979"/>
                  <a:gd name="connsiteX14" fmla="*/ 3777399 w 3801979"/>
                  <a:gd name="connsiteY14" fmla="*/ 2807824 h 3801979"/>
                  <a:gd name="connsiteX15" fmla="*/ 3801979 w 3801979"/>
                  <a:gd name="connsiteY15" fmla="*/ 2805651 h 3801979"/>
                  <a:gd name="connsiteX16" fmla="*/ 3801979 w 3801979"/>
                  <a:gd name="connsiteY16" fmla="*/ 3801979 h 3801979"/>
                  <a:gd name="connsiteX17" fmla="*/ 2713857 w 3801979"/>
                  <a:gd name="connsiteY17" fmla="*/ 3801979 h 3801979"/>
                  <a:gd name="connsiteX18" fmla="*/ 2715968 w 3801979"/>
                  <a:gd name="connsiteY18" fmla="*/ 3729790 h 3801979"/>
                  <a:gd name="connsiteX19" fmla="*/ 1900989 w 3801979"/>
                  <a:gd name="connsiteY19" fmla="*/ 2322747 h 3801979"/>
                  <a:gd name="connsiteX20" fmla="*/ 1086010 w 3801979"/>
                  <a:gd name="connsiteY20" fmla="*/ 3729790 h 3801979"/>
                  <a:gd name="connsiteX21" fmla="*/ 1088122 w 3801979"/>
                  <a:gd name="connsiteY21" fmla="*/ 3801979 h 3801979"/>
                  <a:gd name="connsiteX22" fmla="*/ 0 w 3801979"/>
                  <a:gd name="connsiteY22" fmla="*/ 3801979 h 3801979"/>
                  <a:gd name="connsiteX23" fmla="*/ 0 w 3801979"/>
                  <a:gd name="connsiteY23" fmla="*/ 2807779 h 3801979"/>
                  <a:gd name="connsiteX24" fmla="*/ 516 w 3801979"/>
                  <a:gd name="connsiteY24" fmla="*/ 2807824 h 3801979"/>
                  <a:gd name="connsiteX25" fmla="*/ 144378 w 3801979"/>
                  <a:gd name="connsiteY25" fmla="*/ 2812032 h 3801979"/>
                  <a:gd name="connsiteX26" fmla="*/ 1551421 w 3801979"/>
                  <a:gd name="connsiteY26" fmla="*/ 1997053 h 3801979"/>
                  <a:gd name="connsiteX27" fmla="*/ 144378 w 3801979"/>
                  <a:gd name="connsiteY27" fmla="*/ 1182074 h 3801979"/>
                  <a:gd name="connsiteX28" fmla="*/ 516 w 3801979"/>
                  <a:gd name="connsiteY28" fmla="*/ 1186281 h 3801979"/>
                  <a:gd name="connsiteX29" fmla="*/ 0 w 3801979"/>
                  <a:gd name="connsiteY29" fmla="*/ 1186327 h 380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801979" h="3801979">
                    <a:moveTo>
                      <a:pt x="0" y="0"/>
                    </a:moveTo>
                    <a:lnTo>
                      <a:pt x="1100866" y="0"/>
                    </a:lnTo>
                    <a:lnTo>
                      <a:pt x="1090218" y="120454"/>
                    </a:lnTo>
                    <a:cubicBezTo>
                      <a:pt x="1087436" y="167755"/>
                      <a:pt x="1086010" y="215748"/>
                      <a:pt x="1086010" y="264316"/>
                    </a:cubicBezTo>
                    <a:cubicBezTo>
                      <a:pt x="1086010" y="1041404"/>
                      <a:pt x="1450889" y="1671359"/>
                      <a:pt x="1900989" y="1671359"/>
                    </a:cubicBezTo>
                    <a:cubicBezTo>
                      <a:pt x="2351089" y="1671359"/>
                      <a:pt x="2715968" y="1041404"/>
                      <a:pt x="2715968" y="264316"/>
                    </a:cubicBezTo>
                    <a:cubicBezTo>
                      <a:pt x="2715968" y="215748"/>
                      <a:pt x="2714543" y="167755"/>
                      <a:pt x="2711761" y="120454"/>
                    </a:cubicBezTo>
                    <a:lnTo>
                      <a:pt x="2701113" y="0"/>
                    </a:lnTo>
                    <a:lnTo>
                      <a:pt x="3801979" y="0"/>
                    </a:lnTo>
                    <a:lnTo>
                      <a:pt x="3801979" y="1188454"/>
                    </a:lnTo>
                    <a:lnTo>
                      <a:pt x="3777399" y="1186281"/>
                    </a:lnTo>
                    <a:cubicBezTo>
                      <a:pt x="3730098" y="1183499"/>
                      <a:pt x="3682105" y="1182074"/>
                      <a:pt x="3633537" y="1182074"/>
                    </a:cubicBezTo>
                    <a:cubicBezTo>
                      <a:pt x="2856449" y="1182074"/>
                      <a:pt x="2226494" y="1546953"/>
                      <a:pt x="2226494" y="1997053"/>
                    </a:cubicBezTo>
                    <a:cubicBezTo>
                      <a:pt x="2226494" y="2447153"/>
                      <a:pt x="2856449" y="2812032"/>
                      <a:pt x="3633537" y="2812032"/>
                    </a:cubicBezTo>
                    <a:cubicBezTo>
                      <a:pt x="3682105" y="2812032"/>
                      <a:pt x="3730098" y="2810606"/>
                      <a:pt x="3777399" y="2807824"/>
                    </a:cubicBezTo>
                    <a:lnTo>
                      <a:pt x="3801979" y="2805651"/>
                    </a:lnTo>
                    <a:lnTo>
                      <a:pt x="3801979" y="3801979"/>
                    </a:lnTo>
                    <a:lnTo>
                      <a:pt x="2713857" y="3801979"/>
                    </a:lnTo>
                    <a:lnTo>
                      <a:pt x="2715968" y="3729790"/>
                    </a:lnTo>
                    <a:cubicBezTo>
                      <a:pt x="2715968" y="2952702"/>
                      <a:pt x="2351089" y="2322747"/>
                      <a:pt x="1900989" y="2322747"/>
                    </a:cubicBezTo>
                    <a:cubicBezTo>
                      <a:pt x="1450889" y="2322747"/>
                      <a:pt x="1086010" y="2952702"/>
                      <a:pt x="1086010" y="3729790"/>
                    </a:cubicBezTo>
                    <a:lnTo>
                      <a:pt x="1088122" y="3801979"/>
                    </a:lnTo>
                    <a:lnTo>
                      <a:pt x="0" y="3801979"/>
                    </a:lnTo>
                    <a:lnTo>
                      <a:pt x="0" y="2807779"/>
                    </a:lnTo>
                    <a:lnTo>
                      <a:pt x="516" y="2807824"/>
                    </a:lnTo>
                    <a:cubicBezTo>
                      <a:pt x="47817" y="2810606"/>
                      <a:pt x="95810" y="2812032"/>
                      <a:pt x="144378" y="2812032"/>
                    </a:cubicBezTo>
                    <a:cubicBezTo>
                      <a:pt x="921466" y="2812032"/>
                      <a:pt x="1551421" y="2447153"/>
                      <a:pt x="1551421" y="1997053"/>
                    </a:cubicBezTo>
                    <a:cubicBezTo>
                      <a:pt x="1551421" y="1546953"/>
                      <a:pt x="921466" y="1182074"/>
                      <a:pt x="144378" y="1182074"/>
                    </a:cubicBezTo>
                    <a:cubicBezTo>
                      <a:pt x="95810" y="1182074"/>
                      <a:pt x="47817" y="1183499"/>
                      <a:pt x="516" y="1186281"/>
                    </a:cubicBezTo>
                    <a:lnTo>
                      <a:pt x="0" y="11863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F8A021A-0182-5BDE-0171-8FE29A449E53}"/>
                  </a:ext>
                </a:extLst>
              </p:cNvPr>
              <p:cNvSpPr/>
              <p:nvPr/>
            </p:nvSpPr>
            <p:spPr>
              <a:xfrm rot="2700000">
                <a:off x="5656658" y="2989658"/>
                <a:ext cx="878685" cy="8786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AD5352-0FFD-936E-2DD3-CE0C4402E812}"/>
                </a:ext>
              </a:extLst>
            </p:cNvPr>
            <p:cNvSpPr txBox="1"/>
            <p:nvPr/>
          </p:nvSpPr>
          <p:spPr>
            <a:xfrm>
              <a:off x="4592053" y="2318084"/>
              <a:ext cx="57751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C8279BA-3D6F-0FEF-6F07-3F7F52341670}"/>
                </a:ext>
              </a:extLst>
            </p:cNvPr>
            <p:cNvSpPr txBox="1"/>
            <p:nvPr/>
          </p:nvSpPr>
          <p:spPr>
            <a:xfrm>
              <a:off x="7003384" y="2318084"/>
              <a:ext cx="57751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B2EAADC-F83F-1D47-AD16-BB4BA918C8B3}"/>
                </a:ext>
              </a:extLst>
            </p:cNvPr>
            <p:cNvSpPr txBox="1"/>
            <p:nvPr/>
          </p:nvSpPr>
          <p:spPr>
            <a:xfrm>
              <a:off x="7003384" y="4675913"/>
              <a:ext cx="577515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FEC08D38-050E-3158-5E07-F3486234E2C1}"/>
              </a:ext>
            </a:extLst>
          </p:cNvPr>
          <p:cNvSpPr txBox="1"/>
          <p:nvPr/>
        </p:nvSpPr>
        <p:spPr>
          <a:xfrm>
            <a:off x="7890112" y="611606"/>
            <a:ext cx="3344853" cy="71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2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、导入</a:t>
            </a: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UE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，光照模拟</a:t>
            </a:r>
            <a:endParaRPr lang="en-US" altLang="zh-CN" sz="2400" b="1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74D4F4D-C625-12A1-F31D-129F36CDBF36}"/>
              </a:ext>
            </a:extLst>
          </p:cNvPr>
          <p:cNvSpPr txBox="1"/>
          <p:nvPr/>
        </p:nvSpPr>
        <p:spPr>
          <a:xfrm>
            <a:off x="758799" y="3656561"/>
            <a:ext cx="3512006" cy="71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3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、设计开发，流程封装</a:t>
            </a:r>
            <a:endParaRPr lang="en-US" altLang="zh-CN" sz="2400" b="1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C58D4D4-672C-06C5-56E0-5B7DB54F8124}"/>
              </a:ext>
            </a:extLst>
          </p:cNvPr>
          <p:cNvSpPr txBox="1"/>
          <p:nvPr/>
        </p:nvSpPr>
        <p:spPr>
          <a:xfrm>
            <a:off x="7820940" y="3679313"/>
            <a:ext cx="3483195" cy="71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4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+mj-ea"/>
                <a:ea typeface="+mj-ea"/>
              </a:rPr>
              <a:t>、测试调整，更新优化</a:t>
            </a:r>
            <a:endParaRPr lang="en-US" altLang="zh-CN" sz="2400" b="1" dirty="0">
              <a:solidFill>
                <a:prstClr val="black">
                  <a:lumMod val="95000"/>
                  <a:lumOff val="5000"/>
                </a:prstClr>
              </a:solidFill>
              <a:latin typeface="+mj-ea"/>
              <a:ea typeface="+mj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BE8028-53AE-88A9-C3E3-C3C1E12FF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84" y="1910067"/>
            <a:ext cx="2541628" cy="158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DEA866E-A036-40C4-8917-494B8C2DD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294" y="1720592"/>
            <a:ext cx="2612819" cy="15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1E4B58F-EE1A-8D2A-9618-67033964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84" y="4710809"/>
            <a:ext cx="2602438" cy="161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9411463-777F-6482-37C9-1B7FCC8F6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12739" r="2959" b="11755"/>
          <a:stretch/>
        </p:blipFill>
        <p:spPr bwMode="auto">
          <a:xfrm>
            <a:off x="8285674" y="4772187"/>
            <a:ext cx="2706791" cy="175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363F8BA-EF36-DAEC-A459-9D7521138B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5620" y="5082696"/>
            <a:ext cx="1040758" cy="113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1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2068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36C1D4-5090-493A-95DD-511F4C83D186}"/>
              </a:ext>
            </a:extLst>
          </p:cNvPr>
          <p:cNvGrpSpPr/>
          <p:nvPr/>
        </p:nvGrpSpPr>
        <p:grpSpPr>
          <a:xfrm>
            <a:off x="5416649" y="68190"/>
            <a:ext cx="6020843" cy="386118"/>
            <a:chOff x="5416649" y="68190"/>
            <a:chExt cx="6020843" cy="38611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59C5891-E3B7-4300-810E-508A5E0771D1}"/>
                </a:ext>
              </a:extLst>
            </p:cNvPr>
            <p:cNvSpPr/>
            <p:nvPr/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92CB5F-A4AC-47BE-A81F-1C3B2B8C443B}"/>
                </a:ext>
              </a:extLst>
            </p:cNvPr>
            <p:cNvSpPr txBox="1"/>
            <p:nvPr/>
          </p:nvSpPr>
          <p:spPr>
            <a:xfrm>
              <a:off x="5416649" y="68190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latin typeface="微软雅黑 Light"/>
                  <a:ea typeface="微软雅黑 Light"/>
                </a:rPr>
                <a:t>项目背景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A7EBC06-2FA6-4594-A4DE-6F2E9D86D04C}"/>
                </a:ext>
              </a:extLst>
            </p:cNvPr>
            <p:cNvSpPr txBox="1"/>
            <p:nvPr/>
          </p:nvSpPr>
          <p:spPr>
            <a:xfrm>
              <a:off x="7046607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F59C7A-835A-4B02-B426-030D8A682C65}"/>
                </a:ext>
              </a:extLst>
            </p:cNvPr>
            <p:cNvSpPr txBox="1"/>
            <p:nvPr/>
          </p:nvSpPr>
          <p:spPr>
            <a:xfrm>
              <a:off x="8676565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8930FC-3020-4855-9D38-CAB435C012DE}"/>
                </a:ext>
              </a:extLst>
            </p:cNvPr>
            <p:cNvSpPr txBox="1"/>
            <p:nvPr/>
          </p:nvSpPr>
          <p:spPr>
            <a:xfrm>
              <a:off x="10306524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创新之处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C43EC3-F619-4D86-967C-43CACE30D1FB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D86E86F-7BA5-4521-AB60-58BA96EA6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8787DB2-D46F-4A23-8391-FD6D91652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035BB35-CC45-4A60-944C-0CB81EABC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4" name="图形 73">
            <a:extLst>
              <a:ext uri="{FF2B5EF4-FFF2-40B4-BE49-F238E27FC236}">
                <a16:creationId xmlns:a16="http://schemas.microsoft.com/office/drawing/2014/main" id="{A163052E-AF28-44B3-993D-2047AA24B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B99284E2-8422-4020-B58E-D3BE4D29B27C}"/>
              </a:ext>
            </a:extLst>
          </p:cNvPr>
          <p:cNvGrpSpPr/>
          <p:nvPr/>
        </p:nvGrpSpPr>
        <p:grpSpPr>
          <a:xfrm>
            <a:off x="9701740" y="2146752"/>
            <a:ext cx="2263681" cy="1693278"/>
            <a:chOff x="650068" y="2823493"/>
            <a:chExt cx="2263681" cy="1693278"/>
          </a:xfrm>
        </p:grpSpPr>
        <p:sp>
          <p:nvSpPr>
            <p:cNvPr id="76" name="六边形 75">
              <a:extLst>
                <a:ext uri="{FF2B5EF4-FFF2-40B4-BE49-F238E27FC236}">
                  <a16:creationId xmlns:a16="http://schemas.microsoft.com/office/drawing/2014/main" id="{60D15526-53B2-45D1-8F28-216AD16B85B3}"/>
                </a:ext>
              </a:extLst>
            </p:cNvPr>
            <p:cNvSpPr/>
            <p:nvPr/>
          </p:nvSpPr>
          <p:spPr>
            <a:xfrm>
              <a:off x="650068" y="2823493"/>
              <a:ext cx="1858740" cy="1693278"/>
            </a:xfrm>
            <a:prstGeom prst="hexagon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5EAB368-9F4E-4860-AF44-AA81209466F0}"/>
                </a:ext>
              </a:extLst>
            </p:cNvPr>
            <p:cNvSpPr/>
            <p:nvPr/>
          </p:nvSpPr>
          <p:spPr>
            <a:xfrm>
              <a:off x="2372348" y="3000099"/>
              <a:ext cx="541401" cy="1266876"/>
            </a:xfrm>
            <a:custGeom>
              <a:avLst/>
              <a:gdLst>
                <a:gd name="connsiteX0" fmla="*/ 1 w 541401"/>
                <a:gd name="connsiteY0" fmla="*/ 0 h 1266876"/>
                <a:gd name="connsiteX1" fmla="*/ 224683 w 541401"/>
                <a:gd name="connsiteY1" fmla="*/ 0 h 1266876"/>
                <a:gd name="connsiteX2" fmla="*/ 541401 w 541401"/>
                <a:gd name="connsiteY2" fmla="*/ 633437 h 1266876"/>
                <a:gd name="connsiteX3" fmla="*/ 224682 w 541401"/>
                <a:gd name="connsiteY3" fmla="*/ 1266876 h 1266876"/>
                <a:gd name="connsiteX4" fmla="*/ 0 w 541401"/>
                <a:gd name="connsiteY4" fmla="*/ 1266876 h 1266876"/>
                <a:gd name="connsiteX5" fmla="*/ 316719 w 541401"/>
                <a:gd name="connsiteY5" fmla="*/ 633437 h 126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401" h="1266876">
                  <a:moveTo>
                    <a:pt x="1" y="0"/>
                  </a:moveTo>
                  <a:lnTo>
                    <a:pt x="224683" y="0"/>
                  </a:lnTo>
                  <a:lnTo>
                    <a:pt x="541401" y="633437"/>
                  </a:lnTo>
                  <a:lnTo>
                    <a:pt x="224682" y="1266876"/>
                  </a:lnTo>
                  <a:lnTo>
                    <a:pt x="0" y="1266876"/>
                  </a:lnTo>
                  <a:lnTo>
                    <a:pt x="316719" y="6334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8" name="六边形 77">
              <a:extLst>
                <a:ext uri="{FF2B5EF4-FFF2-40B4-BE49-F238E27FC236}">
                  <a16:creationId xmlns:a16="http://schemas.microsoft.com/office/drawing/2014/main" id="{1667DB4C-16F7-4266-866B-4737E7D5278A}"/>
                </a:ext>
              </a:extLst>
            </p:cNvPr>
            <p:cNvSpPr/>
            <p:nvPr/>
          </p:nvSpPr>
          <p:spPr>
            <a:xfrm>
              <a:off x="1071414" y="3207753"/>
              <a:ext cx="1015121" cy="924757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423E3CA-887B-44CE-918E-572609B8B220}"/>
              </a:ext>
            </a:extLst>
          </p:cNvPr>
          <p:cNvGrpSpPr/>
          <p:nvPr/>
        </p:nvGrpSpPr>
        <p:grpSpPr>
          <a:xfrm>
            <a:off x="9535011" y="4018589"/>
            <a:ext cx="2531325" cy="2125839"/>
            <a:chOff x="4699643" y="2149345"/>
            <a:chExt cx="2403857" cy="2125839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4AED156E-9F4F-460D-BF8D-CE6ADDAC60E3}"/>
                </a:ext>
              </a:extLst>
            </p:cNvPr>
            <p:cNvSpPr txBox="1"/>
            <p:nvPr/>
          </p:nvSpPr>
          <p:spPr>
            <a:xfrm>
              <a:off x="4699643" y="2149345"/>
              <a:ext cx="2403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SuperMap GIS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A3006531-0C62-47B7-A732-A998E926EEA7}"/>
                </a:ext>
              </a:extLst>
            </p:cNvPr>
            <p:cNvSpPr/>
            <p:nvPr/>
          </p:nvSpPr>
          <p:spPr>
            <a:xfrm>
              <a:off x="4758482" y="2611010"/>
              <a:ext cx="2249186" cy="1664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二三维一体化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数据采集</a:t>
              </a:r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存储</a:t>
              </a:r>
              <a:endPara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空间管理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分析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制图与可视化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CAF17C20-FAC5-0E70-570F-3002BF7ED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95" y="614596"/>
            <a:ext cx="9245516" cy="62434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A48C04F-1ADC-121D-8FD4-2EA97C1E6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922" y="730674"/>
            <a:ext cx="1197823" cy="11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9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2068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36C1D4-5090-493A-95DD-511F4C83D186}"/>
              </a:ext>
            </a:extLst>
          </p:cNvPr>
          <p:cNvGrpSpPr/>
          <p:nvPr/>
        </p:nvGrpSpPr>
        <p:grpSpPr>
          <a:xfrm>
            <a:off x="5416649" y="68190"/>
            <a:ext cx="6020843" cy="386118"/>
            <a:chOff x="5416649" y="68190"/>
            <a:chExt cx="6020843" cy="38611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59C5891-E3B7-4300-810E-508A5E0771D1}"/>
                </a:ext>
              </a:extLst>
            </p:cNvPr>
            <p:cNvSpPr/>
            <p:nvPr/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92CB5F-A4AC-47BE-A81F-1C3B2B8C443B}"/>
                </a:ext>
              </a:extLst>
            </p:cNvPr>
            <p:cNvSpPr txBox="1"/>
            <p:nvPr/>
          </p:nvSpPr>
          <p:spPr>
            <a:xfrm>
              <a:off x="5416649" y="68190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latin typeface="微软雅黑 Light"/>
                  <a:ea typeface="微软雅黑 Light"/>
                </a:rPr>
                <a:t>项目背景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A7EBC06-2FA6-4594-A4DE-6F2E9D86D04C}"/>
                </a:ext>
              </a:extLst>
            </p:cNvPr>
            <p:cNvSpPr txBox="1"/>
            <p:nvPr/>
          </p:nvSpPr>
          <p:spPr>
            <a:xfrm>
              <a:off x="7046607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F59C7A-835A-4B02-B426-030D8A682C65}"/>
                </a:ext>
              </a:extLst>
            </p:cNvPr>
            <p:cNvSpPr txBox="1"/>
            <p:nvPr/>
          </p:nvSpPr>
          <p:spPr>
            <a:xfrm>
              <a:off x="8676565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8930FC-3020-4855-9D38-CAB435C012DE}"/>
                </a:ext>
              </a:extLst>
            </p:cNvPr>
            <p:cNvSpPr txBox="1"/>
            <p:nvPr/>
          </p:nvSpPr>
          <p:spPr>
            <a:xfrm>
              <a:off x="10306524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创新之处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C43EC3-F619-4D86-967C-43CACE30D1FB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D86E86F-7BA5-4521-AB60-58BA96EA6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8787DB2-D46F-4A23-8391-FD6D91652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035BB35-CC45-4A60-944C-0CB81EABC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4" name="图形 73">
            <a:extLst>
              <a:ext uri="{FF2B5EF4-FFF2-40B4-BE49-F238E27FC236}">
                <a16:creationId xmlns:a16="http://schemas.microsoft.com/office/drawing/2014/main" id="{A163052E-AF28-44B3-993D-2047AA24B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grpSp>
        <p:nvGrpSpPr>
          <p:cNvPr id="75" name="组合 74">
            <a:extLst>
              <a:ext uri="{FF2B5EF4-FFF2-40B4-BE49-F238E27FC236}">
                <a16:creationId xmlns:a16="http://schemas.microsoft.com/office/drawing/2014/main" id="{B99284E2-8422-4020-B58E-D3BE4D29B27C}"/>
              </a:ext>
            </a:extLst>
          </p:cNvPr>
          <p:cNvGrpSpPr/>
          <p:nvPr/>
        </p:nvGrpSpPr>
        <p:grpSpPr>
          <a:xfrm>
            <a:off x="9701740" y="2146752"/>
            <a:ext cx="2263681" cy="1693278"/>
            <a:chOff x="650068" y="2823493"/>
            <a:chExt cx="2263681" cy="1693278"/>
          </a:xfrm>
        </p:grpSpPr>
        <p:sp>
          <p:nvSpPr>
            <p:cNvPr id="76" name="六边形 75">
              <a:extLst>
                <a:ext uri="{FF2B5EF4-FFF2-40B4-BE49-F238E27FC236}">
                  <a16:creationId xmlns:a16="http://schemas.microsoft.com/office/drawing/2014/main" id="{60D15526-53B2-45D1-8F28-216AD16B85B3}"/>
                </a:ext>
              </a:extLst>
            </p:cNvPr>
            <p:cNvSpPr/>
            <p:nvPr/>
          </p:nvSpPr>
          <p:spPr>
            <a:xfrm>
              <a:off x="650068" y="2823493"/>
              <a:ext cx="1858740" cy="1693278"/>
            </a:xfrm>
            <a:prstGeom prst="hexagon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5EAB368-9F4E-4860-AF44-AA81209466F0}"/>
                </a:ext>
              </a:extLst>
            </p:cNvPr>
            <p:cNvSpPr/>
            <p:nvPr/>
          </p:nvSpPr>
          <p:spPr>
            <a:xfrm>
              <a:off x="2372348" y="3000099"/>
              <a:ext cx="541401" cy="1266876"/>
            </a:xfrm>
            <a:custGeom>
              <a:avLst/>
              <a:gdLst>
                <a:gd name="connsiteX0" fmla="*/ 1 w 541401"/>
                <a:gd name="connsiteY0" fmla="*/ 0 h 1266876"/>
                <a:gd name="connsiteX1" fmla="*/ 224683 w 541401"/>
                <a:gd name="connsiteY1" fmla="*/ 0 h 1266876"/>
                <a:gd name="connsiteX2" fmla="*/ 541401 w 541401"/>
                <a:gd name="connsiteY2" fmla="*/ 633437 h 1266876"/>
                <a:gd name="connsiteX3" fmla="*/ 224682 w 541401"/>
                <a:gd name="connsiteY3" fmla="*/ 1266876 h 1266876"/>
                <a:gd name="connsiteX4" fmla="*/ 0 w 541401"/>
                <a:gd name="connsiteY4" fmla="*/ 1266876 h 1266876"/>
                <a:gd name="connsiteX5" fmla="*/ 316719 w 541401"/>
                <a:gd name="connsiteY5" fmla="*/ 633437 h 126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401" h="1266876">
                  <a:moveTo>
                    <a:pt x="1" y="0"/>
                  </a:moveTo>
                  <a:lnTo>
                    <a:pt x="224683" y="0"/>
                  </a:lnTo>
                  <a:lnTo>
                    <a:pt x="541401" y="633437"/>
                  </a:lnTo>
                  <a:lnTo>
                    <a:pt x="224682" y="1266876"/>
                  </a:lnTo>
                  <a:lnTo>
                    <a:pt x="0" y="1266876"/>
                  </a:lnTo>
                  <a:lnTo>
                    <a:pt x="316719" y="6334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8" name="六边形 77">
              <a:extLst>
                <a:ext uri="{FF2B5EF4-FFF2-40B4-BE49-F238E27FC236}">
                  <a16:creationId xmlns:a16="http://schemas.microsoft.com/office/drawing/2014/main" id="{1667DB4C-16F7-4266-866B-4737E7D5278A}"/>
                </a:ext>
              </a:extLst>
            </p:cNvPr>
            <p:cNvSpPr/>
            <p:nvPr/>
          </p:nvSpPr>
          <p:spPr>
            <a:xfrm>
              <a:off x="1071414" y="3207753"/>
              <a:ext cx="1015121" cy="924757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6423E3CA-887B-44CE-918E-572609B8B220}"/>
              </a:ext>
            </a:extLst>
          </p:cNvPr>
          <p:cNvGrpSpPr/>
          <p:nvPr/>
        </p:nvGrpSpPr>
        <p:grpSpPr>
          <a:xfrm>
            <a:off x="9535011" y="4018589"/>
            <a:ext cx="2531325" cy="2125839"/>
            <a:chOff x="4699643" y="2149345"/>
            <a:chExt cx="2403857" cy="2125839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4AED156E-9F4F-460D-BF8D-CE6ADDAC60E3}"/>
                </a:ext>
              </a:extLst>
            </p:cNvPr>
            <p:cNvSpPr txBox="1"/>
            <p:nvPr/>
          </p:nvSpPr>
          <p:spPr>
            <a:xfrm>
              <a:off x="4699643" y="2149345"/>
              <a:ext cx="2403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World Creator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A3006531-0C62-47B7-A732-A998E926EEA7}"/>
                </a:ext>
              </a:extLst>
            </p:cNvPr>
            <p:cNvSpPr/>
            <p:nvPr/>
          </p:nvSpPr>
          <p:spPr>
            <a:xfrm>
              <a:off x="4758482" y="2611010"/>
              <a:ext cx="2249186" cy="1664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纹理高度细致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形状曲线拟合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图像自适渲染</a:t>
              </a:r>
              <a:endParaRPr lang="en-US" altLang="zh-CN" sz="2000" dirty="0">
                <a:solidFill>
                  <a:prstClr val="black">
                    <a:lumMod val="95000"/>
                    <a:lumOff val="5000"/>
                  </a:prstClr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变换影响过滤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AFC2F5-B673-93DC-7BA0-475241271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8" y="777076"/>
            <a:ext cx="9271706" cy="559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62F10C-3D62-197B-FDCF-365AD46F8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0922" y="730674"/>
            <a:ext cx="1197823" cy="11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3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D9D6A9-337F-42A2-BCCA-8F338829F0A3}"/>
              </a:ext>
            </a:extLst>
          </p:cNvPr>
          <p:cNvSpPr/>
          <p:nvPr/>
        </p:nvSpPr>
        <p:spPr>
          <a:xfrm>
            <a:off x="1" y="482068"/>
            <a:ext cx="12192000" cy="72000"/>
          </a:xfrm>
          <a:prstGeom prst="rect">
            <a:avLst/>
          </a:prstGeom>
          <a:solidFill>
            <a:srgbClr val="003F87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82090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36C1D4-5090-493A-95DD-511F4C83D186}"/>
              </a:ext>
            </a:extLst>
          </p:cNvPr>
          <p:cNvGrpSpPr/>
          <p:nvPr/>
        </p:nvGrpSpPr>
        <p:grpSpPr>
          <a:xfrm>
            <a:off x="5416649" y="68190"/>
            <a:ext cx="6020843" cy="386118"/>
            <a:chOff x="5416649" y="68190"/>
            <a:chExt cx="6020843" cy="38611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59C5891-E3B7-4300-810E-508A5E0771D1}"/>
                </a:ext>
              </a:extLst>
            </p:cNvPr>
            <p:cNvSpPr/>
            <p:nvPr/>
          </p:nvSpPr>
          <p:spPr>
            <a:xfrm>
              <a:off x="6974369" y="112736"/>
              <a:ext cx="1311305" cy="308804"/>
            </a:xfrm>
            <a:prstGeom prst="rect">
              <a:avLst/>
            </a:prstGeom>
            <a:solidFill>
              <a:srgbClr val="003F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292CB5F-A4AC-47BE-A81F-1C3B2B8C443B}"/>
                </a:ext>
              </a:extLst>
            </p:cNvPr>
            <p:cNvSpPr txBox="1"/>
            <p:nvPr/>
          </p:nvSpPr>
          <p:spPr>
            <a:xfrm>
              <a:off x="5416649" y="68190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800" dirty="0">
                  <a:latin typeface="微软雅黑 Light"/>
                  <a:ea typeface="微软雅黑 Light"/>
                </a:rPr>
                <a:t>项目背景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A7EBC06-2FA6-4594-A4DE-6F2E9D86D04C}"/>
                </a:ext>
              </a:extLst>
            </p:cNvPr>
            <p:cNvSpPr txBox="1"/>
            <p:nvPr/>
          </p:nvSpPr>
          <p:spPr>
            <a:xfrm>
              <a:off x="7046607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研究方案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2F59C7A-835A-4B02-B426-030D8A682C65}"/>
                </a:ext>
              </a:extLst>
            </p:cNvPr>
            <p:cNvSpPr txBox="1"/>
            <p:nvPr/>
          </p:nvSpPr>
          <p:spPr>
            <a:xfrm>
              <a:off x="8676565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预期成果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8930FC-3020-4855-9D38-CAB435C012DE}"/>
                </a:ext>
              </a:extLst>
            </p:cNvPr>
            <p:cNvSpPr txBox="1"/>
            <p:nvPr/>
          </p:nvSpPr>
          <p:spPr>
            <a:xfrm>
              <a:off x="10306524" y="84976"/>
              <a:ext cx="1130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创新之处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C43EC3-F619-4D86-967C-43CACE30D1FB}"/>
                </a:ext>
              </a:extLst>
            </p:cNvPr>
            <p:cNvGrpSpPr/>
            <p:nvPr/>
          </p:nvGrpSpPr>
          <p:grpSpPr>
            <a:xfrm>
              <a:off x="6791404" y="159486"/>
              <a:ext cx="3296092" cy="209852"/>
              <a:chOff x="6358270" y="115009"/>
              <a:chExt cx="3296092" cy="307494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2D86E86F-7BA5-4521-AB60-58BA96EA6A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270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8787DB2-D46F-4A23-8391-FD6D91652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316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035BB35-CC45-4A60-944C-0CB81EABC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4362" y="115009"/>
                <a:ext cx="0" cy="307494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4" name="图形 73">
            <a:extLst>
              <a:ext uri="{FF2B5EF4-FFF2-40B4-BE49-F238E27FC236}">
                <a16:creationId xmlns:a16="http://schemas.microsoft.com/office/drawing/2014/main" id="{A163052E-AF28-44B3-993D-2047AA24B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661" y="98896"/>
            <a:ext cx="1251222" cy="34701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E2CCA2C-C14F-61A1-6029-F16900B7A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" b="11342"/>
          <a:stretch/>
        </p:blipFill>
        <p:spPr bwMode="auto">
          <a:xfrm>
            <a:off x="244730" y="820101"/>
            <a:ext cx="9215747" cy="554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5B4DDB-3F2A-DA3C-3621-ACFB5291F67D}"/>
              </a:ext>
            </a:extLst>
          </p:cNvPr>
          <p:cNvGrpSpPr/>
          <p:nvPr/>
        </p:nvGrpSpPr>
        <p:grpSpPr>
          <a:xfrm>
            <a:off x="9429498" y="2146752"/>
            <a:ext cx="2685227" cy="3995723"/>
            <a:chOff x="9429498" y="2146752"/>
            <a:chExt cx="2685227" cy="3995723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B99284E2-8422-4020-B58E-D3BE4D29B27C}"/>
                </a:ext>
              </a:extLst>
            </p:cNvPr>
            <p:cNvGrpSpPr/>
            <p:nvPr/>
          </p:nvGrpSpPr>
          <p:grpSpPr>
            <a:xfrm>
              <a:off x="9701740" y="2146752"/>
              <a:ext cx="2263681" cy="1693278"/>
              <a:chOff x="650068" y="2823493"/>
              <a:chExt cx="2263681" cy="1693278"/>
            </a:xfrm>
          </p:grpSpPr>
          <p:sp>
            <p:nvSpPr>
              <p:cNvPr id="76" name="六边形 75">
                <a:extLst>
                  <a:ext uri="{FF2B5EF4-FFF2-40B4-BE49-F238E27FC236}">
                    <a16:creationId xmlns:a16="http://schemas.microsoft.com/office/drawing/2014/main" id="{60D15526-53B2-45D1-8F28-216AD16B85B3}"/>
                  </a:ext>
                </a:extLst>
              </p:cNvPr>
              <p:cNvSpPr/>
              <p:nvPr/>
            </p:nvSpPr>
            <p:spPr>
              <a:xfrm>
                <a:off x="650068" y="2823493"/>
                <a:ext cx="1858740" cy="1693278"/>
              </a:xfrm>
              <a:prstGeom prst="hexagon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5EAB368-9F4E-4860-AF44-AA81209466F0}"/>
                  </a:ext>
                </a:extLst>
              </p:cNvPr>
              <p:cNvSpPr/>
              <p:nvPr/>
            </p:nvSpPr>
            <p:spPr>
              <a:xfrm>
                <a:off x="2372348" y="3000099"/>
                <a:ext cx="541401" cy="1266876"/>
              </a:xfrm>
              <a:custGeom>
                <a:avLst/>
                <a:gdLst>
                  <a:gd name="connsiteX0" fmla="*/ 1 w 541401"/>
                  <a:gd name="connsiteY0" fmla="*/ 0 h 1266876"/>
                  <a:gd name="connsiteX1" fmla="*/ 224683 w 541401"/>
                  <a:gd name="connsiteY1" fmla="*/ 0 h 1266876"/>
                  <a:gd name="connsiteX2" fmla="*/ 541401 w 541401"/>
                  <a:gd name="connsiteY2" fmla="*/ 633437 h 1266876"/>
                  <a:gd name="connsiteX3" fmla="*/ 224682 w 541401"/>
                  <a:gd name="connsiteY3" fmla="*/ 1266876 h 1266876"/>
                  <a:gd name="connsiteX4" fmla="*/ 0 w 541401"/>
                  <a:gd name="connsiteY4" fmla="*/ 1266876 h 1266876"/>
                  <a:gd name="connsiteX5" fmla="*/ 316719 w 541401"/>
                  <a:gd name="connsiteY5" fmla="*/ 633437 h 126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401" h="1266876">
                    <a:moveTo>
                      <a:pt x="1" y="0"/>
                    </a:moveTo>
                    <a:lnTo>
                      <a:pt x="224683" y="0"/>
                    </a:lnTo>
                    <a:lnTo>
                      <a:pt x="541401" y="633437"/>
                    </a:lnTo>
                    <a:lnTo>
                      <a:pt x="224682" y="1266876"/>
                    </a:lnTo>
                    <a:lnTo>
                      <a:pt x="0" y="1266876"/>
                    </a:lnTo>
                    <a:lnTo>
                      <a:pt x="316719" y="63343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8" name="六边形 77">
                <a:extLst>
                  <a:ext uri="{FF2B5EF4-FFF2-40B4-BE49-F238E27FC236}">
                    <a16:creationId xmlns:a16="http://schemas.microsoft.com/office/drawing/2014/main" id="{1667DB4C-16F7-4266-866B-4737E7D5278A}"/>
                  </a:ext>
                </a:extLst>
              </p:cNvPr>
              <p:cNvSpPr/>
              <p:nvPr/>
            </p:nvSpPr>
            <p:spPr>
              <a:xfrm>
                <a:off x="1071414" y="3207753"/>
                <a:ext cx="1015121" cy="924757"/>
              </a:xfrm>
              <a:prstGeom prst="hexag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3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423E3CA-887B-44CE-918E-572609B8B220}"/>
                </a:ext>
              </a:extLst>
            </p:cNvPr>
            <p:cNvGrpSpPr/>
            <p:nvPr/>
          </p:nvGrpSpPr>
          <p:grpSpPr>
            <a:xfrm>
              <a:off x="9429498" y="4016636"/>
              <a:ext cx="2531325" cy="2125839"/>
              <a:chOff x="4699643" y="2149345"/>
              <a:chExt cx="2403857" cy="2125839"/>
            </a:xfrm>
          </p:grpSpPr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4AED156E-9F4F-460D-BF8D-CE6ADDAC60E3}"/>
                  </a:ext>
                </a:extLst>
              </p:cNvPr>
              <p:cNvSpPr txBox="1"/>
              <p:nvPr/>
            </p:nvSpPr>
            <p:spPr>
              <a:xfrm>
                <a:off x="4699643" y="2149345"/>
                <a:ext cx="24038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Unreal 5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A3006531-0C62-47B7-A732-A998E926EEA7}"/>
                  </a:ext>
                </a:extLst>
              </p:cNvPr>
              <p:cNvSpPr/>
              <p:nvPr/>
            </p:nvSpPr>
            <p:spPr>
              <a:xfrm>
                <a:off x="4758482" y="2611010"/>
                <a:ext cx="2249186" cy="1664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规模可视物体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algn="ctr">
                  <a:lnSpc>
                    <a:spcPct val="130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动态模板缓冲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zh-CN" altLang="en-US" sz="20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多感重构特效</a:t>
                </a:r>
                <a:endParaRPr lang="en-US" altLang="zh-CN" sz="20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光照阴影渲染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522E61A-F61C-B234-EBD4-8CAB8D85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24020" y="3840030"/>
              <a:ext cx="690705" cy="751463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089F4CE-CC18-43CB-A95A-11F4AB705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922" y="730674"/>
            <a:ext cx="1197823" cy="11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2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大气简约答辩类PPT模板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521</Words>
  <Application>Microsoft Office PowerPoint</Application>
  <PresentationFormat>宽屏</PresentationFormat>
  <Paragraphs>122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华文楷体</vt:lpstr>
      <vt:lpstr>华文新魏</vt:lpstr>
      <vt:lpstr>微软雅黑</vt:lpstr>
      <vt:lpstr>微软雅黑 Light</vt:lpstr>
      <vt:lpstr>Arial</vt:lpstr>
      <vt:lpstr>Calibri Light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蓝色大气简约答辩类PPT模板</dc:title>
  <dc:creator>Windows 用户</dc:creator>
  <cp:lastModifiedBy>1143981639@qq.com</cp:lastModifiedBy>
  <cp:revision>91</cp:revision>
  <dcterms:created xsi:type="dcterms:W3CDTF">2018-09-30T02:27:57Z</dcterms:created>
  <dcterms:modified xsi:type="dcterms:W3CDTF">2023-03-20T04:32:12Z</dcterms:modified>
</cp:coreProperties>
</file>